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74" r:id="rId4"/>
    <p:sldId id="260" r:id="rId5"/>
    <p:sldId id="262" r:id="rId6"/>
    <p:sldId id="263" r:id="rId7"/>
    <p:sldId id="309" r:id="rId8"/>
    <p:sldId id="310" r:id="rId9"/>
    <p:sldId id="303" r:id="rId10"/>
    <p:sldId id="264" r:id="rId11"/>
    <p:sldId id="304" r:id="rId12"/>
    <p:sldId id="285" r:id="rId13"/>
    <p:sldId id="279" r:id="rId14"/>
    <p:sldId id="280" r:id="rId15"/>
    <p:sldId id="305" r:id="rId16"/>
    <p:sldId id="286" r:id="rId17"/>
    <p:sldId id="290" r:id="rId18"/>
    <p:sldId id="306" r:id="rId19"/>
    <p:sldId id="283" r:id="rId20"/>
    <p:sldId id="311" r:id="rId21"/>
    <p:sldId id="313" r:id="rId22"/>
    <p:sldId id="314" r:id="rId23"/>
    <p:sldId id="315" r:id="rId24"/>
    <p:sldId id="316" r:id="rId25"/>
    <p:sldId id="307" r:id="rId26"/>
    <p:sldId id="308" r:id="rId27"/>
    <p:sldId id="302" r:id="rId28"/>
    <p:sldId id="31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吳輝午" initials="吳輝午" lastIdx="1" clrIdx="0">
    <p:extLst>
      <p:ext uri="{19B8F6BF-5375-455C-9EA6-DF929625EA0E}">
        <p15:presenceInfo xmlns:p15="http://schemas.microsoft.com/office/powerpoint/2012/main" userId="吳輝午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2F76"/>
    <a:srgbClr val="56F43C"/>
    <a:srgbClr val="C55A11"/>
    <a:srgbClr val="002A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56" autoAdjust="0"/>
    <p:restoredTop sz="94343" autoAdjust="0"/>
  </p:normalViewPr>
  <p:slideViewPr>
    <p:cSldViewPr snapToGrid="0">
      <p:cViewPr varScale="1">
        <p:scale>
          <a:sx n="69" d="100"/>
          <a:sy n="69" d="100"/>
        </p:scale>
        <p:origin x="1146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3200084\Desktop\239%20PCS%20RMA\luu%20lai\EXCEL%20SO%20D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000" b="1" dirty="0" smtClean="0">
                <a:solidFill>
                  <a:srgbClr val="002F76"/>
                </a:solidFill>
              </a:rPr>
              <a:t>Top block fail</a:t>
            </a:r>
            <a:endParaRPr lang="en-US" sz="2000" b="1" dirty="0">
              <a:solidFill>
                <a:srgbClr val="002F76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Sheet2!$F$1</c:f>
              <c:strCache>
                <c:ptCount val="1"/>
                <c:pt idx="0">
                  <c:v>Q'ty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2.7777777777777779E-3"/>
                  <c:y val="1.3888888888888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7CA-45D2-AADC-2F5C2FBCF5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Sheet2!$E$2:$E$5</c:f>
              <c:strCache>
                <c:ptCount val="4"/>
                <c:pt idx="0">
                  <c:v>Ethernet block fail</c:v>
                </c:pt>
                <c:pt idx="1">
                  <c:v>System block fail</c:v>
                </c:pt>
                <c:pt idx="2">
                  <c:v>No boot</c:v>
                </c:pt>
                <c:pt idx="3">
                  <c:v>eMMC Block fail</c:v>
                </c:pt>
              </c:strCache>
            </c:strRef>
          </c:cat>
          <c:val>
            <c:numRef>
              <c:f>Sheet2!$F$2:$F$5</c:f>
              <c:numCache>
                <c:formatCode>General</c:formatCode>
                <c:ptCount val="4"/>
                <c:pt idx="0">
                  <c:v>13</c:v>
                </c:pt>
                <c:pt idx="1">
                  <c:v>6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CA-45D2-AADC-2F5C2FBCF56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98762264"/>
        <c:axId val="498758328"/>
      </c:barChart>
      <c:lineChart>
        <c:grouping val="standard"/>
        <c:varyColors val="0"/>
        <c:ser>
          <c:idx val="1"/>
          <c:order val="1"/>
          <c:tx>
            <c:strRef>
              <c:f>Sheet2!$G$1</c:f>
              <c:strCache>
                <c:ptCount val="1"/>
                <c:pt idx="0">
                  <c:v>Rate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3.6882108486439198E-2"/>
                  <c:y val="-0.1133912948381452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7CA-45D2-AADC-2F5C2FBCF5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Sheet2!$E$2:$E$5</c:f>
              <c:strCache>
                <c:ptCount val="4"/>
                <c:pt idx="0">
                  <c:v>Ethernet block fail</c:v>
                </c:pt>
                <c:pt idx="1">
                  <c:v>System block fail</c:v>
                </c:pt>
                <c:pt idx="2">
                  <c:v>No boot</c:v>
                </c:pt>
                <c:pt idx="3">
                  <c:v>eMMC Block fail</c:v>
                </c:pt>
              </c:strCache>
            </c:strRef>
          </c:cat>
          <c:val>
            <c:numRef>
              <c:f>Sheet2!$G$2:$G$5</c:f>
              <c:numCache>
                <c:formatCode>0%</c:formatCode>
                <c:ptCount val="4"/>
                <c:pt idx="0">
                  <c:v>0.52</c:v>
                </c:pt>
                <c:pt idx="1">
                  <c:v>0.76</c:v>
                </c:pt>
                <c:pt idx="2">
                  <c:v>0.96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CA-45D2-AADC-2F5C2FBCF56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00815288"/>
        <c:axId val="500819880"/>
      </c:lineChart>
      <c:catAx>
        <c:axId val="49876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98758328"/>
        <c:crosses val="autoZero"/>
        <c:auto val="1"/>
        <c:lblAlgn val="ctr"/>
        <c:lblOffset val="100"/>
        <c:noMultiLvlLbl val="0"/>
      </c:catAx>
      <c:valAx>
        <c:axId val="49875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98762264"/>
        <c:crosses val="autoZero"/>
        <c:crossBetween val="between"/>
      </c:valAx>
      <c:valAx>
        <c:axId val="500819880"/>
        <c:scaling>
          <c:orientation val="minMax"/>
          <c:max val="1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0815288"/>
        <c:crosses val="max"/>
        <c:crossBetween val="between"/>
      </c:valAx>
      <c:catAx>
        <c:axId val="5008152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008198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10" Type="http://schemas.openxmlformats.org/officeDocument/2006/relationships/image" Target="../media/image37.wmf"/><Relationship Id="rId4" Type="http://schemas.openxmlformats.org/officeDocument/2006/relationships/image" Target="../media/image31.wmf"/><Relationship Id="rId9" Type="http://schemas.openxmlformats.org/officeDocument/2006/relationships/image" Target="../media/image36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image" Target="../media/image43.wmf"/><Relationship Id="rId7" Type="http://schemas.openxmlformats.org/officeDocument/2006/relationships/image" Target="../media/image47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10" Type="http://schemas.openxmlformats.org/officeDocument/2006/relationships/image" Target="../media/image50.wmf"/><Relationship Id="rId4" Type="http://schemas.openxmlformats.org/officeDocument/2006/relationships/image" Target="../media/image44.wmf"/><Relationship Id="rId9" Type="http://schemas.openxmlformats.org/officeDocument/2006/relationships/image" Target="../media/image4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EFC62-18E7-4483-A4FD-41584635AD53}" type="datetimeFigureOut">
              <a:rPr lang="en-US" smtClean="0"/>
              <a:t>01/21/2025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30EDE-5A69-4E77-9547-9367DFC042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0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942543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30EDE-5A69-4E77-9547-9367DFC0420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25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30EDE-5A69-4E77-9547-9367DFC0420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62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30EDE-5A69-4E77-9547-9367DFC0420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697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8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24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21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794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239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58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198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17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47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06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01/21/2025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670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>
                <a:solidFill>
                  <a:schemeClr val="bg1"/>
                </a:solidFill>
              </a:rPr>
              <a:t>2024 </a:t>
            </a:r>
            <a:r>
              <a:rPr lang="en-US" altLang="zh-TW" sz="1600" dirty="0">
                <a:solidFill>
                  <a:schemeClr val="bg1"/>
                </a:solidFill>
              </a:rPr>
              <a:t>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174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>
                <a:solidFill>
                  <a:schemeClr val="bg1"/>
                </a:solidFill>
              </a:rPr>
              <a:t>2024 </a:t>
            </a:r>
            <a:r>
              <a:rPr lang="en-US" altLang="zh-TW" sz="1200" dirty="0">
                <a:solidFill>
                  <a:schemeClr val="bg1"/>
                </a:solidFill>
              </a:rPr>
              <a:t>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57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DFD52-3788-46A7-99AD-9C1BE4444293}" type="datetimeFigureOut">
              <a:rPr lang="en-US" smtClean="0"/>
              <a:t>01/21/2025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2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34.wmf"/><Relationship Id="rId3" Type="http://schemas.openxmlformats.org/officeDocument/2006/relationships/image" Target="../media/image38.jpeg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31.wmf"/><Relationship Id="rId17" Type="http://schemas.openxmlformats.org/officeDocument/2006/relationships/oleObject" Target="../embeddings/oleObject8.bin"/><Relationship Id="rId25" Type="http://schemas.openxmlformats.org/officeDocument/2006/relationships/image" Target="../media/image4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3.wmf"/><Relationship Id="rId20" Type="http://schemas.openxmlformats.org/officeDocument/2006/relationships/image" Target="../media/image35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37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30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39.jpe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32.wmf"/><Relationship Id="rId22" Type="http://schemas.openxmlformats.org/officeDocument/2006/relationships/image" Target="../media/image36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44.wmf"/><Relationship Id="rId18" Type="http://schemas.openxmlformats.org/officeDocument/2006/relationships/oleObject" Target="../embeddings/oleObject18.bin"/><Relationship Id="rId3" Type="http://schemas.openxmlformats.org/officeDocument/2006/relationships/image" Target="../media/image51.jpeg"/><Relationship Id="rId21" Type="http://schemas.openxmlformats.org/officeDocument/2006/relationships/image" Target="../media/image48.wmf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15.bin"/><Relationship Id="rId17" Type="http://schemas.openxmlformats.org/officeDocument/2006/relationships/image" Target="../media/image46.wmf"/><Relationship Id="rId25" Type="http://schemas.openxmlformats.org/officeDocument/2006/relationships/image" Target="../media/image50.wmf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17.bin"/><Relationship Id="rId20" Type="http://schemas.openxmlformats.org/officeDocument/2006/relationships/oleObject" Target="../embeddings/oleObject19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43.wmf"/><Relationship Id="rId24" Type="http://schemas.openxmlformats.org/officeDocument/2006/relationships/oleObject" Target="../embeddings/oleObject21.bin"/><Relationship Id="rId5" Type="http://schemas.openxmlformats.org/officeDocument/2006/relationships/image" Target="../media/image53.jpg"/><Relationship Id="rId15" Type="http://schemas.openxmlformats.org/officeDocument/2006/relationships/image" Target="../media/image45.wmf"/><Relationship Id="rId23" Type="http://schemas.openxmlformats.org/officeDocument/2006/relationships/image" Target="../media/image49.wmf"/><Relationship Id="rId10" Type="http://schemas.openxmlformats.org/officeDocument/2006/relationships/oleObject" Target="../embeddings/oleObject14.bin"/><Relationship Id="rId19" Type="http://schemas.openxmlformats.org/officeDocument/2006/relationships/image" Target="../media/image47.wmf"/><Relationship Id="rId4" Type="http://schemas.openxmlformats.org/officeDocument/2006/relationships/image" Target="../media/image52.jpeg"/><Relationship Id="rId9" Type="http://schemas.openxmlformats.org/officeDocument/2006/relationships/image" Target="../media/image42.wmf"/><Relationship Id="rId14" Type="http://schemas.openxmlformats.org/officeDocument/2006/relationships/oleObject" Target="../embeddings/oleObject16.bin"/><Relationship Id="rId22" Type="http://schemas.openxmlformats.org/officeDocument/2006/relationships/oleObject" Target="../embeddings/oleObject2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image" Target="../media/image55.png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6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2D46-A272-423B-808F-4017AAFA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9892"/>
            <a:ext cx="7999314" cy="2293324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BFX AT-100 RMA 25PCS RMA &amp; 1PCS DOA FA REPORT</a:t>
            </a:r>
            <a:endParaRPr lang="en-US" sz="4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7BC894-5714-4072-8623-D28C81787F44}"/>
              </a:ext>
            </a:extLst>
          </p:cNvPr>
          <p:cNvSpPr txBox="1"/>
          <p:nvPr/>
        </p:nvSpPr>
        <p:spPr>
          <a:xfrm>
            <a:off x="422031" y="4872718"/>
            <a:ext cx="3329353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by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PE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2024/12/04</a:t>
            </a:r>
          </a:p>
        </p:txBody>
      </p:sp>
    </p:spTree>
    <p:extLst>
      <p:ext uri="{BB962C8B-B14F-4D97-AF65-F5344CB8AC3E}">
        <p14:creationId xmlns:p14="http://schemas.microsoft.com/office/powerpoint/2010/main" val="412442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019888" y="58084"/>
            <a:ext cx="9173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TEAM</a:t>
            </a:r>
            <a:endParaRPr 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C50EF1C-8C29-4929-B2AC-E5CA3E8C1F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7471"/>
              </p:ext>
            </p:extLst>
          </p:nvPr>
        </p:nvGraphicFramePr>
        <p:xfrm>
          <a:off x="807492" y="980727"/>
          <a:ext cx="10577016" cy="4696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8508">
                  <a:extLst>
                    <a:ext uri="{9D8B030D-6E8A-4147-A177-3AD203B41FA5}">
                      <a16:colId xmlns:a16="http://schemas.microsoft.com/office/drawing/2014/main" val="2033088988"/>
                    </a:ext>
                  </a:extLst>
                </a:gridCol>
                <a:gridCol w="5288508">
                  <a:extLst>
                    <a:ext uri="{9D8B030D-6E8A-4147-A177-3AD203B41FA5}">
                      <a16:colId xmlns:a16="http://schemas.microsoft.com/office/drawing/2014/main" val="443924126"/>
                    </a:ext>
                  </a:extLst>
                </a:gridCol>
              </a:tblGrid>
              <a:tr h="4696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OTT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325604"/>
                  </a:ext>
                </a:extLst>
              </a:tr>
              <a:tr h="4227067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Leader: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 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Leader: Jack 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 Leader: Mark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Toney 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Members: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TE: Allan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ME: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Wen-tai</a:t>
                      </a:r>
                      <a:endParaRPr lang="en-US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Michael </a:t>
                      </a:r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Ruan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Justin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Ken/ Rachel</a:t>
                      </a: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PM: 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Roisy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Leader: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SH Son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Members: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13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835514"/>
              </p:ext>
            </p:extLst>
          </p:nvPr>
        </p:nvGraphicFramePr>
        <p:xfrm>
          <a:off x="585504" y="884490"/>
          <a:ext cx="11132458" cy="5449053"/>
        </p:xfrm>
        <a:graphic>
          <a:graphicData uri="http://schemas.openxmlformats.org/drawingml/2006/table">
            <a:tbl>
              <a:tblPr/>
              <a:tblGrid>
                <a:gridCol w="1625600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06858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495818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(5W1H)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389167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2024-Dec-04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389167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SH Son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389167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side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5837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return 25pcs RMA </a:t>
                      </a:r>
                      <a:r>
                        <a:rPr kumimoji="0" lang="en-US" altLang="zh-CN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</a:t>
                      </a: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 boot issue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216555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Burned *10pcs~40%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       + 6pcs U801_RTL8211F-CG location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       + 3pcs R825, R826 location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       + 1pcs U303 location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Measure: + L304_P3V3 short GND *6pcs~24%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                 + L801_REG_OUT short GND*4pcs~16%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Normally: *5pcs~20%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5837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25pcs / 388pcs ~ 6.4% RMA can’t Boot up</a:t>
                      </a:r>
                      <a:endParaRPr kumimoji="0" lang="en-US" altLang="zh-TW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Description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53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070" y="99648"/>
            <a:ext cx="9173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 Data Checking -</a:t>
            </a:r>
            <a:r>
              <a:rPr lang="en-US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 Level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177055"/>
              </p:ext>
            </p:extLst>
          </p:nvPr>
        </p:nvGraphicFramePr>
        <p:xfrm>
          <a:off x="429491" y="745970"/>
          <a:ext cx="11414167" cy="51032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1833493175"/>
                    </a:ext>
                  </a:extLst>
                </a:gridCol>
                <a:gridCol w="1678010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1250592">
                  <a:extLst>
                    <a:ext uri="{9D8B030D-6E8A-4147-A177-3AD203B41FA5}">
                      <a16:colId xmlns:a16="http://schemas.microsoft.com/office/drawing/2014/main" val="3982294261"/>
                    </a:ext>
                  </a:extLst>
                </a:gridCol>
                <a:gridCol w="2024161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2006366">
                  <a:extLst>
                    <a:ext uri="{9D8B030D-6E8A-4147-A177-3AD203B41FA5}">
                      <a16:colId xmlns:a16="http://schemas.microsoft.com/office/drawing/2014/main" val="340847428"/>
                    </a:ext>
                  </a:extLst>
                </a:gridCol>
                <a:gridCol w="2006366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2006366">
                  <a:extLst>
                    <a:ext uri="{9D8B030D-6E8A-4147-A177-3AD203B41FA5}">
                      <a16:colId xmlns:a16="http://schemas.microsoft.com/office/drawing/2014/main" val="3056838208"/>
                    </a:ext>
                  </a:extLst>
                </a:gridCol>
              </a:tblGrid>
              <a:tr h="18984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No.#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T_SN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STATION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1898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SMTLOADING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TURNPCB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PCB_STOCKIN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2C9811A619C2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Y0N0ZKK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08:57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04:39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11:28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10/06/2024 01:11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2C9811A67F85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Y0O1GVM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12/06/2024 10:37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12/06/2024 09:04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14/06/2024 05:39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15/06/2024 05:28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85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2C9811A6A23C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Y0O32AE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17/06/2024 10:12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18/06/2024 05:48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18/06/2024 08:40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19/06/2024 02:41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0599028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2C9811A6DB22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Y0O3396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17/06/2024 10:53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18/06/2024 12:17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19/06/2024 02:34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08:00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138864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2C9811A7885E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Y0R0MJE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03/07/2024 02:50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04/07/2024 10:23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04/07/2024 12:29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05/07/2024 09:35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167807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2C9811A79E1C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Y0R0Z56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04/07/2024 10:16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05/07/2024 05:12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05/07/2024 08:17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09/07/2024 12:50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08766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2C9811A8398A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Y0W18XQ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09/08/2024 02:30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01:19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01:58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05:46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079449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2C9811A49925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YZM16PM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05/03/2024 10:41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08/03/2024 05:42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12:41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03:31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4306891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A83B76FFEF77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YZM1CXJ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08/03/2024 02:18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09/03/2024 01:17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09/03/2024 04:09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03:57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6011589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2C9811A48723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YZO00SV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01:55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07:25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01:12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08:07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554884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2C9811A4A2DE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YZO03XR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08:36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07:14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01:00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11:00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219095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2C9811A4F07D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YZQ08E0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02/04/2024 08:46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04/04/2024 11:46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01:08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10:04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49024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2C9811A50B16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YZQ0C2C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03/04/2024 11:06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04/04/2024 04:53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04/04/2024 12:28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04/04/2024 03:31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275639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2C9811A53429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YZQ0MEE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05:01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11:36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08:35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08:11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641527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2C9811A5537A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YZR0PXO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10:39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09:56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09:12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05:32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722241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2C9811A548CE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YZR0UBB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12:43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06:45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07:34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03:19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243872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2C9811A571C3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YZR0XSO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12:30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10:39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06:57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12:54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040846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2C9811A60788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YZV00LD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02/05/2024 11:29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04:21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06:52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08:46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049719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2C9811A58E01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YZV04TB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03/05/2024 07:58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01:10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03:44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07:58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4537060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2C9811A58E55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YZV04UV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03/05/2024 07:59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01:22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01:03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04:44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7674311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2C9811A57A5B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YZV07GN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01:52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03:22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08:11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01:50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125707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2C9811A62306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YZV08VA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08:24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12:39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04:08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05:37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5174264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2C9811A57D39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YZV090Q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08:47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10:54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11:03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05:24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495468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2C9811A677E8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YZW0HFW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01:56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04:54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12:06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08:15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0463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2C9811A57C12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YZV090Q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08:32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11:41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03:20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12:41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4283535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2C9811A5C5E6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YZW0S31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08:14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06:23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08:21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12/05/2024 09:55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89408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43346" y="5851894"/>
            <a:ext cx="11791114" cy="646986"/>
          </a:xfrm>
          <a:prstGeom prst="wedgeRoundRectCallout">
            <a:avLst>
              <a:gd name="adj1" fmla="val -12262"/>
              <a:gd name="adj2" fmla="val 51501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This unit has </a:t>
            </a:r>
            <a:r>
              <a: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PASSED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normally SMT</a:t>
            </a:r>
          </a:p>
        </p:txBody>
      </p:sp>
    </p:spTree>
    <p:extLst>
      <p:ext uri="{BB962C8B-B14F-4D97-AF65-F5344CB8AC3E}">
        <p14:creationId xmlns:p14="http://schemas.microsoft.com/office/powerpoint/2010/main" val="71446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23847"/>
              </p:ext>
            </p:extLst>
          </p:nvPr>
        </p:nvGraphicFramePr>
        <p:xfrm>
          <a:off x="330200" y="766025"/>
          <a:ext cx="11596974" cy="50909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8077">
                  <a:extLst>
                    <a:ext uri="{9D8B030D-6E8A-4147-A177-3AD203B41FA5}">
                      <a16:colId xmlns:a16="http://schemas.microsoft.com/office/drawing/2014/main" val="2678514888"/>
                    </a:ext>
                  </a:extLst>
                </a:gridCol>
                <a:gridCol w="1268685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340847428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3056838208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1846873156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128708865"/>
                    </a:ext>
                  </a:extLst>
                </a:gridCol>
                <a:gridCol w="1138237">
                  <a:extLst>
                    <a:ext uri="{9D8B030D-6E8A-4147-A177-3AD203B41FA5}">
                      <a16:colId xmlns:a16="http://schemas.microsoft.com/office/drawing/2014/main" val="460421236"/>
                    </a:ext>
                  </a:extLst>
                </a:gridCol>
              </a:tblGrid>
              <a:tr h="2466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  <a:r>
                        <a:rPr lang="en-US" sz="1100" b="1" i="0" u="none" strike="noStrike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</a:t>
                      </a:r>
                      <a:endParaRPr lang="en-US" sz="11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1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STATION</a:t>
                      </a:r>
                      <a:endParaRPr lang="en-US" sz="11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2380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SHIPPING</a:t>
                      </a:r>
                      <a:r>
                        <a:rPr lang="en-US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DATE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2C9811A619C2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10/06/2024 10:44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10/06/2024 10:49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10/06/2024 10:58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11/06/2024 02:15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11/06/2024 02:28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11/06/2024 02:50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2C9811A67F85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03:09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03:16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03:41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03:52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08:03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6/19/2024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85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2C9811A6A23C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09:56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10:05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10:13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10:30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10:34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6/24/2024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0599028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2C9811A6DB22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08:27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08:35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09:02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6/24/2024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138864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2C9811A7885E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05:53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06:01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06:07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06:11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07:47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08:49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7/12/2024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167807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2C9811A79E1C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02:22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02:28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02:37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02:58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03:19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03:25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7/15/2024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08766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2C9811A8398A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10:45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10:49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10:56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11:02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12:17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12:21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079449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2C9811A49925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01:40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01:59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01:45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01:59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02:04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4306891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A83B76FFEF77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09:57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10:04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10:53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10:59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11:12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12:40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3/11/2024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6011589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2C9811A48723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05:17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05:25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05:49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05:55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07:36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07:41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554884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2C9811A4A2DE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07:36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07:41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07:53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07:57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08:12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11:07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219095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2C9811A4F07D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04:39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04:46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05:15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06:01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07:39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07:44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4/11/2024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49024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2C9811A50B16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12:17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12:21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12:26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12:29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12:44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12:48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4/8/2024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275639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2C9811A53429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04:58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05:03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05:30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05:33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05:43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05:47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4/11/2024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641527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2C9811A5537A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10:31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10:38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12:02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12:07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12:21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04:58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4/12/2024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722241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2C9811A548CE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09:24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09:30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09:52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09:57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10:09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10:14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4/12/2024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243872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2C9811A571C3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08:19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08:26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08:32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08:38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08:50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08:56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4/12/2024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040846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2C9811A60788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09:18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09:24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09:34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09:42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09:54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10:01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5/20/2024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049719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2C9811A58E01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09:55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10:00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10:17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10:31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10:37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4537060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2C9811A58E55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09:46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09:50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09:58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10:12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7674311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2C9811A57A5B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03:50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06:21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07:31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07:42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08:02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10:28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125707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2C9811A62306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02:25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02:27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02:30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02:33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02:45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09:03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5174264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2C9811A57D39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09:59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10:04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10:13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10:29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10:42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10:47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495468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2C9811A677E8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10:08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10:13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10:30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10:55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09:11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0463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2C9811A57C12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11:02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12:25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12:35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12:51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4283535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2C9811A5C5E6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10:22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10:28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10:38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10:47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11:03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5/16/2024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89408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0886" y="5918614"/>
            <a:ext cx="11791114" cy="646986"/>
          </a:xfrm>
          <a:prstGeom prst="wedgeRoundRectCallout">
            <a:avLst>
              <a:gd name="adj1" fmla="val -12262"/>
              <a:gd name="adj2" fmla="val 51501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This unit has </a:t>
            </a:r>
            <a:r>
              <a: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PASSED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normally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FATP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3634" y="64276"/>
            <a:ext cx="9173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 Data Checking -</a:t>
            </a:r>
            <a:r>
              <a:rPr lang="en-US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 </a:t>
            </a:r>
            <a:r>
              <a:rPr lang="en-US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</a:p>
        </p:txBody>
      </p:sp>
    </p:spTree>
    <p:extLst>
      <p:ext uri="{BB962C8B-B14F-4D97-AF65-F5344CB8AC3E}">
        <p14:creationId xmlns:p14="http://schemas.microsoft.com/office/powerpoint/2010/main" val="285318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6446" y="99546"/>
            <a:ext cx="3542765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X-ray Checking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BC02CF-EBE0-4CE7-A4FA-E1C4D5DCED0B}"/>
              </a:ext>
            </a:extLst>
          </p:cNvPr>
          <p:cNvSpPr txBox="1"/>
          <p:nvPr/>
        </p:nvSpPr>
        <p:spPr>
          <a:xfrm>
            <a:off x="44067" y="733685"/>
            <a:ext cx="3781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 26 </a:t>
            </a:r>
            <a:r>
              <a:rPr lang="en-US" sz="1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pcs no find out abnormal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700011"/>
              </p:ext>
            </p:extLst>
          </p:nvPr>
        </p:nvGraphicFramePr>
        <p:xfrm>
          <a:off x="314785" y="1106034"/>
          <a:ext cx="11580581" cy="475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121">
                  <a:extLst>
                    <a:ext uri="{9D8B030D-6E8A-4147-A177-3AD203B41FA5}">
                      <a16:colId xmlns:a16="http://schemas.microsoft.com/office/drawing/2014/main" val="760358735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1160932135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2826621512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1332333104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1869963216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1823846988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483478013"/>
                    </a:ext>
                  </a:extLst>
                </a:gridCol>
              </a:tblGrid>
              <a:tr h="61183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U1001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U1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(CPU)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U503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U504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U505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U506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816003"/>
                  </a:ext>
                </a:extLst>
              </a:tr>
              <a:tr h="183226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X-ray </a:t>
                      </a: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sample of </a:t>
                      </a: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26 pcs</a:t>
                      </a: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364941"/>
                  </a:ext>
                </a:extLst>
              </a:tr>
              <a:tr h="47986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U602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FIL1410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FIL1402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127643"/>
                  </a:ext>
                </a:extLst>
              </a:tr>
              <a:tr h="183226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141023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351" y="1903832"/>
            <a:ext cx="1517400" cy="15835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3167" y="1891090"/>
            <a:ext cx="1433751" cy="15963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334" y="1903832"/>
            <a:ext cx="1366634" cy="15835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1542" y="1903832"/>
            <a:ext cx="1414214" cy="15835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3737" y="1903832"/>
            <a:ext cx="1332412" cy="15835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7554" y="1903832"/>
            <a:ext cx="1332412" cy="158358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8692" y="4187672"/>
            <a:ext cx="2420118" cy="164079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8286" y="4200414"/>
            <a:ext cx="1776548" cy="162804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7212" y="4200414"/>
            <a:ext cx="1776548" cy="162804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4785" y="5962575"/>
            <a:ext cx="11791114" cy="646986"/>
          </a:xfrm>
          <a:prstGeom prst="wedgeRoundRectCallout">
            <a:avLst>
              <a:gd name="adj1" fmla="val -12262"/>
              <a:gd name="adj2" fmla="val 51501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 all 26pcs no find out abnormal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34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3363228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Block Division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12678" y="5609615"/>
            <a:ext cx="3089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</a:t>
            </a:r>
            <a:endParaRPr lang="en-US" sz="20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71079" y="894805"/>
            <a:ext cx="6811894" cy="4577081"/>
            <a:chOff x="609212" y="853101"/>
            <a:chExt cx="7391402" cy="517152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0374" y="1881247"/>
              <a:ext cx="4038600" cy="4143375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sp>
          <p:nvSpPr>
            <p:cNvPr id="10" name="Rectangular Callout 9"/>
            <p:cNvSpPr/>
            <p:nvPr/>
          </p:nvSpPr>
          <p:spPr>
            <a:xfrm>
              <a:off x="670174" y="886946"/>
              <a:ext cx="1600200" cy="612648"/>
            </a:xfrm>
            <a:prstGeom prst="wedgeRectCallout">
              <a:avLst>
                <a:gd name="adj1" fmla="val 75698"/>
                <a:gd name="adj2" fmla="val 254397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Power supply (5V)/U308 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ular Callout 10"/>
            <p:cNvSpPr/>
            <p:nvPr/>
          </p:nvSpPr>
          <p:spPr>
            <a:xfrm>
              <a:off x="670174" y="2258546"/>
              <a:ext cx="1310640" cy="612648"/>
            </a:xfrm>
            <a:prstGeom prst="wedgeRectCallout">
              <a:avLst>
                <a:gd name="adj1" fmla="val 91072"/>
                <a:gd name="adj2" fmla="val 216018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Power (1.2V)/U304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ular Callout 12"/>
            <p:cNvSpPr/>
            <p:nvPr/>
          </p:nvSpPr>
          <p:spPr>
            <a:xfrm>
              <a:off x="609212" y="3630146"/>
              <a:ext cx="1432561" cy="612648"/>
            </a:xfrm>
            <a:prstGeom prst="wedgeRectCallout">
              <a:avLst>
                <a:gd name="adj1" fmla="val 83838"/>
                <a:gd name="adj2" fmla="val 123799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Power (3.3V)/U305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ular Callout 13"/>
            <p:cNvSpPr/>
            <p:nvPr/>
          </p:nvSpPr>
          <p:spPr>
            <a:xfrm>
              <a:off x="609212" y="4544546"/>
              <a:ext cx="1430383" cy="612648"/>
            </a:xfrm>
            <a:prstGeom prst="wedgeRectCallout">
              <a:avLst>
                <a:gd name="adj1" fmla="val 122741"/>
                <a:gd name="adj2" fmla="val 68508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eMMC_VDDQ</a:t>
              </a:r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(1.2V)/U303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ular Callout 14"/>
            <p:cNvSpPr/>
            <p:nvPr/>
          </p:nvSpPr>
          <p:spPr>
            <a:xfrm>
              <a:off x="6613774" y="5379698"/>
              <a:ext cx="1371600" cy="612648"/>
            </a:xfrm>
            <a:prstGeom prst="wedgeRectCallout">
              <a:avLst>
                <a:gd name="adj1" fmla="val -178982"/>
                <a:gd name="adj2" fmla="val -40795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VDD_EE</a:t>
              </a:r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(0.8V)/U302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ctangular Callout 15"/>
            <p:cNvSpPr/>
            <p:nvPr/>
          </p:nvSpPr>
          <p:spPr>
            <a:xfrm>
              <a:off x="6613774" y="4541498"/>
              <a:ext cx="1371600" cy="612648"/>
            </a:xfrm>
            <a:prstGeom prst="wedgeRectCallout">
              <a:avLst>
                <a:gd name="adj1" fmla="val -216018"/>
                <a:gd name="adj2" fmla="val 90216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VDDCPU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(0.8V)/U301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ular Callout 16"/>
            <p:cNvSpPr/>
            <p:nvPr/>
          </p:nvSpPr>
          <p:spPr>
            <a:xfrm>
              <a:off x="6613774" y="3627098"/>
              <a:ext cx="1371600" cy="612648"/>
            </a:xfrm>
            <a:prstGeom prst="wedgeRectCallout">
              <a:avLst>
                <a:gd name="adj1" fmla="val -145119"/>
                <a:gd name="adj2" fmla="val 188297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CHIP_BT U1001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ular Callout 17"/>
            <p:cNvSpPr/>
            <p:nvPr/>
          </p:nvSpPr>
          <p:spPr>
            <a:xfrm>
              <a:off x="6622483" y="2712698"/>
              <a:ext cx="1371600" cy="612648"/>
            </a:xfrm>
            <a:prstGeom prst="wedgeRectCallout">
              <a:avLst>
                <a:gd name="adj1" fmla="val -87976"/>
                <a:gd name="adj2" fmla="val 117934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Console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ular Callout 18"/>
            <p:cNvSpPr/>
            <p:nvPr/>
          </p:nvSpPr>
          <p:spPr>
            <a:xfrm>
              <a:off x="6613774" y="1798298"/>
              <a:ext cx="1371600" cy="612648"/>
            </a:xfrm>
            <a:prstGeom prst="wedgeRectCallout">
              <a:avLst>
                <a:gd name="adj1" fmla="val -157692"/>
                <a:gd name="adj2" fmla="val 317392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CPU </a:t>
              </a:r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RESET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(3.3V)/U401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ular Callout 19"/>
            <p:cNvSpPr/>
            <p:nvPr/>
          </p:nvSpPr>
          <p:spPr>
            <a:xfrm>
              <a:off x="2498974" y="883622"/>
              <a:ext cx="647700" cy="612648"/>
            </a:xfrm>
            <a:prstGeom prst="wedgeRectCallout">
              <a:avLst>
                <a:gd name="adj1" fmla="val 70793"/>
                <a:gd name="adj2" fmla="val 132860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USB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ular Callout 20"/>
            <p:cNvSpPr/>
            <p:nvPr/>
          </p:nvSpPr>
          <p:spPr>
            <a:xfrm>
              <a:off x="3352414" y="883622"/>
              <a:ext cx="885046" cy="612648"/>
            </a:xfrm>
            <a:prstGeom prst="wedgeRectCallout">
              <a:avLst>
                <a:gd name="adj1" fmla="val 16787"/>
                <a:gd name="adj2" fmla="val 188298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HDMI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ular Callout 21"/>
            <p:cNvSpPr/>
            <p:nvPr/>
          </p:nvSpPr>
          <p:spPr>
            <a:xfrm>
              <a:off x="4419214" y="853101"/>
              <a:ext cx="1101110" cy="612648"/>
            </a:xfrm>
            <a:prstGeom prst="wedgeRectCallout">
              <a:avLst>
                <a:gd name="adj1" fmla="val -20356"/>
                <a:gd name="adj2" fmla="val 190430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Ethernet 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ectangular Callout 23"/>
            <p:cNvSpPr/>
            <p:nvPr/>
          </p:nvSpPr>
          <p:spPr>
            <a:xfrm>
              <a:off x="5714614" y="855556"/>
              <a:ext cx="693387" cy="612648"/>
            </a:xfrm>
            <a:prstGeom prst="wedgeRectCallout">
              <a:avLst>
                <a:gd name="adj1" fmla="val -19255"/>
                <a:gd name="adj2" fmla="val 195857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AV 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Rectangular Callout 24"/>
            <p:cNvSpPr/>
            <p:nvPr/>
          </p:nvSpPr>
          <p:spPr>
            <a:xfrm>
              <a:off x="609214" y="5372296"/>
              <a:ext cx="1371600" cy="612648"/>
            </a:xfrm>
            <a:prstGeom prst="wedgeRectCallout">
              <a:avLst>
                <a:gd name="adj1" fmla="val 165357"/>
                <a:gd name="adj2" fmla="val 19855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 (3.3V)/U402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ular Callout 25"/>
            <p:cNvSpPr/>
            <p:nvPr/>
          </p:nvSpPr>
          <p:spPr>
            <a:xfrm>
              <a:off x="6629014" y="870835"/>
              <a:ext cx="1371600" cy="612648"/>
            </a:xfrm>
            <a:prstGeom prst="wedgeRectCallout">
              <a:avLst>
                <a:gd name="adj1" fmla="val -185119"/>
                <a:gd name="adj2" fmla="val 405781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SYSTEM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167141" y="921818"/>
            <a:ext cx="4914440" cy="4514951"/>
            <a:chOff x="7706366" y="444586"/>
            <a:chExt cx="6444801" cy="5683471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5019" y="1556057"/>
              <a:ext cx="4471988" cy="4550307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10374807" y="2006929"/>
              <a:ext cx="615870" cy="914400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0527207" y="3173878"/>
              <a:ext cx="1593930" cy="1963580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1029866" y="5139634"/>
              <a:ext cx="755730" cy="966730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1840150" y="5366057"/>
              <a:ext cx="515857" cy="762000"/>
            </a:xfrm>
            <a:prstGeom prst="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8562726" y="3384856"/>
              <a:ext cx="1202481" cy="91440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Rectangular Callout 34"/>
            <p:cNvSpPr/>
            <p:nvPr/>
          </p:nvSpPr>
          <p:spPr>
            <a:xfrm>
              <a:off x="12128657" y="465293"/>
              <a:ext cx="1607813" cy="661851"/>
            </a:xfrm>
            <a:prstGeom prst="wedgeRectCallout">
              <a:avLst>
                <a:gd name="adj1" fmla="val -70963"/>
                <a:gd name="adj2" fmla="val 453733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DDR 1.2V/2.5V 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U505/U506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ular Callout 35"/>
            <p:cNvSpPr/>
            <p:nvPr/>
          </p:nvSpPr>
          <p:spPr>
            <a:xfrm>
              <a:off x="7706366" y="444586"/>
              <a:ext cx="1903043" cy="682561"/>
            </a:xfrm>
            <a:prstGeom prst="wedgeRectCallout">
              <a:avLst>
                <a:gd name="adj1" fmla="val 14914"/>
                <a:gd name="adj2" fmla="val 435068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PHY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(3.3V/1.0V)/U801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ectangular Callout 36"/>
            <p:cNvSpPr/>
            <p:nvPr/>
          </p:nvSpPr>
          <p:spPr>
            <a:xfrm>
              <a:off x="12737007" y="2799411"/>
              <a:ext cx="1414158" cy="612648"/>
            </a:xfrm>
            <a:prstGeom prst="wedgeRectCallout">
              <a:avLst>
                <a:gd name="adj1" fmla="val -141799"/>
                <a:gd name="adj2" fmla="val 370201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eMMC</a:t>
              </a:r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(1.2V)/U602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ular Callout 37"/>
            <p:cNvSpPr/>
            <p:nvPr/>
          </p:nvSpPr>
          <p:spPr>
            <a:xfrm>
              <a:off x="12883139" y="4532594"/>
              <a:ext cx="1268028" cy="921148"/>
            </a:xfrm>
            <a:prstGeom prst="wedgeRectCallout">
              <a:avLst>
                <a:gd name="adj1" fmla="val -92123"/>
                <a:gd name="adj2" fmla="val 103853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LED Control</a:t>
              </a:r>
            </a:p>
            <a:p>
              <a:pPr algn="ctr"/>
              <a:r>
                <a:rPr lang="en-US" sz="11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Q1001 Q1002 Q1103</a:t>
              </a:r>
              <a:endPara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angular Callout 38"/>
            <p:cNvSpPr/>
            <p:nvPr/>
          </p:nvSpPr>
          <p:spPr>
            <a:xfrm>
              <a:off x="9841408" y="465295"/>
              <a:ext cx="1371600" cy="661851"/>
            </a:xfrm>
            <a:prstGeom prst="wedgeRectCallout">
              <a:avLst>
                <a:gd name="adj1" fmla="val 11212"/>
                <a:gd name="adj2" fmla="val 263507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HDMI Power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3.3V</a:t>
              </a:r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)U1401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7892717" y="5499998"/>
            <a:ext cx="3089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</a:t>
            </a:r>
            <a:endParaRPr lang="en-US" sz="20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67150" y="1859280"/>
            <a:ext cx="898525" cy="131064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7819862" y="3257568"/>
            <a:ext cx="917235" cy="72640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554463" y="4641850"/>
            <a:ext cx="574500" cy="45085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9318154" y="3089967"/>
            <a:ext cx="1215441" cy="155986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55A1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898077" y="3316334"/>
            <a:ext cx="568897" cy="132551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55A1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706863" y="3468734"/>
            <a:ext cx="1593675" cy="121042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55A1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703231" y="4679155"/>
            <a:ext cx="574500" cy="74038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38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5747214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Block Schematic </a:t>
            </a: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d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ivision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0" y="948624"/>
            <a:ext cx="3838327" cy="17183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299" y="2667000"/>
            <a:ext cx="2993441" cy="1666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1440" y="2895544"/>
            <a:ext cx="3602474" cy="28753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1441" y="919021"/>
            <a:ext cx="3602474" cy="21601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316" y="807648"/>
            <a:ext cx="3527883" cy="320555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90" y="4282771"/>
            <a:ext cx="3813708" cy="1957011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57149" y="807648"/>
            <a:ext cx="7734300" cy="335795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7965615" y="807647"/>
            <a:ext cx="4048585" cy="548724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7149" y="4227661"/>
            <a:ext cx="4048585" cy="2067229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716756" y="4897352"/>
            <a:ext cx="436853" cy="21313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716755" y="5284099"/>
            <a:ext cx="436853" cy="21313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716755" y="5670846"/>
            <a:ext cx="436853" cy="21313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/>
          <p:cNvSpPr/>
          <p:nvPr/>
        </p:nvSpPr>
        <p:spPr>
          <a:xfrm>
            <a:off x="4688788" y="4403695"/>
            <a:ext cx="464820" cy="320040"/>
          </a:xfrm>
          <a:prstGeom prst="triangle">
            <a:avLst>
              <a:gd name="adj" fmla="val 10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5148956" y="4356779"/>
            <a:ext cx="2080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53608" y="4845440"/>
            <a:ext cx="208026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Ethernet block</a:t>
            </a:r>
            <a:endParaRPr lang="en-US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53608" y="5208677"/>
            <a:ext cx="208026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block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153608" y="5616855"/>
            <a:ext cx="208026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eMMC</a:t>
            </a:r>
            <a:r>
              <a:rPr lang="en-US" dirty="0" smtClean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block</a:t>
            </a:r>
            <a:endParaRPr lang="en-US" dirty="0">
              <a:solidFill>
                <a:srgbClr val="C55A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4013200" y="3079203"/>
            <a:ext cx="477746" cy="756197"/>
          </a:xfrm>
          <a:prstGeom prst="ellipse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4927600" y="1778342"/>
            <a:ext cx="579063" cy="756197"/>
          </a:xfrm>
          <a:prstGeom prst="ellipse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708117" y="1778342"/>
            <a:ext cx="463697" cy="756197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2517192" y="833917"/>
            <a:ext cx="463697" cy="756197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5506663" y="1178719"/>
            <a:ext cx="423082" cy="7429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ular Callout 58"/>
          <p:cNvSpPr/>
          <p:nvPr/>
        </p:nvSpPr>
        <p:spPr>
          <a:xfrm>
            <a:off x="5929746" y="1959222"/>
            <a:ext cx="518680" cy="325683"/>
          </a:xfrm>
          <a:prstGeom prst="wedgeRectCallout">
            <a:avLst>
              <a:gd name="adj1" fmla="val -64557"/>
              <a:gd name="adj2" fmla="val -1358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R825, R826</a:t>
            </a:r>
            <a:endParaRPr lang="en-US" sz="800" b="1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ular Callout 59"/>
          <p:cNvSpPr/>
          <p:nvPr/>
        </p:nvSpPr>
        <p:spPr>
          <a:xfrm>
            <a:off x="163678" y="1913634"/>
            <a:ext cx="744804" cy="325683"/>
          </a:xfrm>
          <a:prstGeom prst="wedgeRectCallout">
            <a:avLst>
              <a:gd name="adj1" fmla="val 106840"/>
              <a:gd name="adj2" fmla="val -5785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173079" y="919021"/>
            <a:ext cx="1324381" cy="309417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2745791" y="2495550"/>
            <a:ext cx="755425" cy="25777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ular Callout 62"/>
          <p:cNvSpPr/>
          <p:nvPr/>
        </p:nvSpPr>
        <p:spPr>
          <a:xfrm>
            <a:off x="3050590" y="2870495"/>
            <a:ext cx="518680" cy="325683"/>
          </a:xfrm>
          <a:prstGeom prst="wedgeRectCallout">
            <a:avLst>
              <a:gd name="adj1" fmla="val -48335"/>
              <a:gd name="adj2" fmla="val -11488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800" b="1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801</a:t>
            </a:r>
            <a:endParaRPr lang="en-US" sz="800" b="1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372962" y="4844560"/>
            <a:ext cx="772213" cy="7429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ular Callout 64"/>
          <p:cNvSpPr/>
          <p:nvPr/>
        </p:nvSpPr>
        <p:spPr>
          <a:xfrm>
            <a:off x="2427826" y="4626371"/>
            <a:ext cx="518680" cy="325683"/>
          </a:xfrm>
          <a:prstGeom prst="wedgeRectCallout">
            <a:avLst>
              <a:gd name="adj1" fmla="val -118424"/>
              <a:gd name="adj2" fmla="val 4742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U303</a:t>
            </a:r>
            <a:endParaRPr lang="en-US" sz="800" b="1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3037995" y="4668750"/>
            <a:ext cx="873708" cy="492300"/>
          </a:xfrm>
          <a:prstGeom prst="ellipse">
            <a:avLst/>
          </a:prstGeom>
          <a:noFill/>
          <a:ln w="285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1243863" y="1016794"/>
            <a:ext cx="542925" cy="323850"/>
          </a:xfrm>
          <a:prstGeom prst="ellipse">
            <a:avLst/>
          </a:prstGeom>
          <a:noFill/>
          <a:ln w="19050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654526" y="4032929"/>
            <a:ext cx="542925" cy="323850"/>
          </a:xfrm>
          <a:prstGeom prst="ellipse">
            <a:avLst/>
          </a:prstGeom>
          <a:noFill/>
          <a:ln w="19050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9931400" y="1178718"/>
            <a:ext cx="852471" cy="29448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ular Callout 69"/>
          <p:cNvSpPr/>
          <p:nvPr/>
        </p:nvSpPr>
        <p:spPr>
          <a:xfrm>
            <a:off x="10098295" y="1629570"/>
            <a:ext cx="518680" cy="325683"/>
          </a:xfrm>
          <a:prstGeom prst="wedgeRectCallout">
            <a:avLst>
              <a:gd name="adj1" fmla="val 1553"/>
              <a:gd name="adj2" fmla="val -106601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L304</a:t>
            </a:r>
            <a:endParaRPr lang="en-US" sz="800" b="1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9091613" y="3028100"/>
            <a:ext cx="2152250" cy="2801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ular Callout 71"/>
          <p:cNvSpPr/>
          <p:nvPr/>
        </p:nvSpPr>
        <p:spPr>
          <a:xfrm>
            <a:off x="8043738" y="3190576"/>
            <a:ext cx="882250" cy="318357"/>
          </a:xfrm>
          <a:prstGeom prst="wedgeRectCallout">
            <a:avLst>
              <a:gd name="adj1" fmla="val 72963"/>
              <a:gd name="adj2" fmla="val 993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ln w="0"/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U1_S905X2-B</a:t>
            </a:r>
            <a:endParaRPr lang="en-US" sz="800" b="1" dirty="0">
              <a:ln w="0"/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82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6157455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Double check fail symptom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64975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OBA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1765273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265884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100% fail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3730540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VI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ight Arrow 32"/>
          <p:cNvSpPr/>
          <p:nvPr/>
        </p:nvSpPr>
        <p:spPr>
          <a:xfrm>
            <a:off x="4730838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231449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15pcs no find out abnormal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6231747" y="1312943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ight Arrow 35"/>
          <p:cNvSpPr/>
          <p:nvPr/>
        </p:nvSpPr>
        <p:spPr>
          <a:xfrm rot="5400000">
            <a:off x="3980383" y="20069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3730540" y="2385401"/>
            <a:ext cx="895927" cy="7758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10pcs burned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715270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Baking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ight Arrow 38"/>
          <p:cNvSpPr/>
          <p:nvPr/>
        </p:nvSpPr>
        <p:spPr>
          <a:xfrm>
            <a:off x="7715568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8216179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Re-test OBA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9216477" y="1312943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9680835" y="997406"/>
            <a:ext cx="895927" cy="7758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11pcs fail boot up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10681133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ight Arrow 45"/>
          <p:cNvSpPr/>
          <p:nvPr/>
        </p:nvSpPr>
        <p:spPr>
          <a:xfrm rot="5400000">
            <a:off x="8466022" y="20069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8216179" y="2385401"/>
            <a:ext cx="895927" cy="7758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5pcs can boot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ight Arrow 47"/>
          <p:cNvSpPr/>
          <p:nvPr/>
        </p:nvSpPr>
        <p:spPr>
          <a:xfrm>
            <a:off x="4730838" y="2683736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5231449" y="2385401"/>
            <a:ext cx="895927" cy="77585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Suspect scrap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ight Arrow 49"/>
          <p:cNvSpPr/>
          <p:nvPr/>
        </p:nvSpPr>
        <p:spPr>
          <a:xfrm>
            <a:off x="9227560" y="2683736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9728171" y="2385401"/>
            <a:ext cx="895927" cy="775855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FATP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Flowchart: Connector 58"/>
          <p:cNvSpPr/>
          <p:nvPr/>
        </p:nvSpPr>
        <p:spPr>
          <a:xfrm>
            <a:off x="11181744" y="1042087"/>
            <a:ext cx="879627" cy="652088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C000"/>
                </a:solidFill>
              </a:rPr>
              <a:t>A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2106228" y="3405334"/>
            <a:ext cx="1000298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Measure impendent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ight Arrow 61"/>
          <p:cNvSpPr/>
          <p:nvPr/>
        </p:nvSpPr>
        <p:spPr>
          <a:xfrm>
            <a:off x="3171758" y="371520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ight Arrow 82"/>
          <p:cNvSpPr/>
          <p:nvPr/>
        </p:nvSpPr>
        <p:spPr>
          <a:xfrm>
            <a:off x="1683896" y="3701006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Right Arrow 85"/>
          <p:cNvSpPr/>
          <p:nvPr/>
        </p:nvSpPr>
        <p:spPr>
          <a:xfrm>
            <a:off x="3248210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633230" y="3385468"/>
            <a:ext cx="1090545" cy="7758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smtClean="0">
                <a:latin typeface="Arial" panose="020B0604020202020204" pitchFamily="34" charset="0"/>
                <a:cs typeface="Arial" panose="020B0604020202020204" pitchFamily="34" charset="0"/>
              </a:rPr>
              <a:t>6pcs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L304 short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633230" y="4382013"/>
            <a:ext cx="1090545" cy="7758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4pcs L801 short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Bent-Up Arrow 88"/>
          <p:cNvSpPr/>
          <p:nvPr/>
        </p:nvSpPr>
        <p:spPr>
          <a:xfrm rot="5400000">
            <a:off x="2865967" y="4121151"/>
            <a:ext cx="267449" cy="1058333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/>
              <p:nvPr/>
            </p:nvSpPr>
            <p:spPr>
              <a:xfrm>
                <a:off x="5150713" y="3536394"/>
                <a:ext cx="6558687" cy="2400657"/>
              </a:xfrm>
              <a:prstGeom prst="rect">
                <a:avLst/>
              </a:prstGeom>
              <a:noFill/>
              <a:ln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400" b="1" dirty="0" smtClean="0">
                    <a:solidFill>
                      <a:srgbClr val="0000FF"/>
                    </a:solidFill>
                  </a:rPr>
                  <a:t>Summary: </a:t>
                </a:r>
              </a:p>
              <a:p>
                <a:r>
                  <a:rPr lang="en-US" dirty="0" smtClean="0">
                    <a:solidFill>
                      <a:srgbClr val="0000FF"/>
                    </a:solidFill>
                  </a:rPr>
                  <a:t>- VI: Burned </a:t>
                </a:r>
                <a:r>
                  <a:rPr lang="en-US" dirty="0">
                    <a:solidFill>
                      <a:srgbClr val="0000FF"/>
                    </a:solidFill>
                  </a:rPr>
                  <a:t>*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10pcs~40%</a:t>
                </a:r>
              </a:p>
              <a:p>
                <a:r>
                  <a:rPr lang="en-US" dirty="0" smtClean="0">
                    <a:solidFill>
                      <a:srgbClr val="0000FF"/>
                    </a:solidFill>
                  </a:rPr>
                  <a:t>        + </a:t>
                </a:r>
                <a:r>
                  <a:rPr lang="en-US" dirty="0">
                    <a:solidFill>
                      <a:srgbClr val="0000FF"/>
                    </a:solidFill>
                  </a:rPr>
                  <a:t>6pcs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U801_RTL8211F-CG location</a:t>
                </a: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       + 3pcs R825, R826 location</a:t>
                </a: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       + 1pcs U303 location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𝑒𝑀𝑀𝐶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𝑏𝑙𝑜𝑐𝑘</m:t>
                    </m:r>
                  </m:oMath>
                </a14:m>
                <a:r>
                  <a:rPr lang="en-US" dirty="0" smtClean="0">
                    <a:solidFill>
                      <a:srgbClr val="0000FF"/>
                    </a:solidFill>
                  </a:rPr>
                  <a:t>                     </a:t>
                </a:r>
                <a:endParaRPr lang="en-US" dirty="0">
                  <a:solidFill>
                    <a:srgbClr val="0000FF"/>
                  </a:solidFill>
                </a:endParaRP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-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Measure: L304_P3V3 </a:t>
                </a:r>
                <a:r>
                  <a:rPr lang="en-US" dirty="0">
                    <a:solidFill>
                      <a:srgbClr val="0000FF"/>
                    </a:solidFill>
                  </a:rPr>
                  <a:t>short GND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*6pcs~24% 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𝑆𝑦𝑠𝑡𝑜𝑚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𝑏𝑙𝑜𝑐𝑘</m:t>
                    </m:r>
                  </m:oMath>
                </a14:m>
                <a:endParaRPr lang="en-US" dirty="0">
                  <a:solidFill>
                    <a:srgbClr val="0000FF"/>
                  </a:solidFill>
                </a:endParaRP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-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Normally: *5pcs~20%</a:t>
                </a:r>
                <a:endParaRPr lang="en-US" dirty="0">
                  <a:solidFill>
                    <a:srgbClr val="0000FF"/>
                  </a:solidFill>
                </a:endParaRP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-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Measure: </a:t>
                </a:r>
                <a:r>
                  <a:rPr lang="en-US" dirty="0">
                    <a:solidFill>
                      <a:srgbClr val="0000FF"/>
                    </a:solidFill>
                  </a:rPr>
                  <a:t>L801_REG_OUT short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GND*4pcs~16%</a:t>
                </a:r>
                <a:r>
                  <a:rPr lang="en-US" dirty="0" smtClean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𝐸𝑡h𝑒𝑟𝑛𝑒𝑡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𝑏𝑙𝑜𝑐𝑘</m:t>
                    </m:r>
                  </m:oMath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0713" y="3536394"/>
                <a:ext cx="6558687" cy="2400657"/>
              </a:xfrm>
              <a:prstGeom prst="rect">
                <a:avLst/>
              </a:prstGeom>
              <a:blipFill>
                <a:blip r:embed="rId2"/>
                <a:stretch>
                  <a:fillRect l="-1206" t="-1768" b="-2778"/>
                </a:stretch>
              </a:blipFill>
              <a:ln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Flowchart: Connector 43"/>
          <p:cNvSpPr/>
          <p:nvPr/>
        </p:nvSpPr>
        <p:spPr>
          <a:xfrm>
            <a:off x="760695" y="3402671"/>
            <a:ext cx="879627" cy="652088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C000"/>
                </a:solidFill>
              </a:rPr>
              <a:t>A</a:t>
            </a:r>
          </a:p>
        </p:txBody>
      </p:sp>
      <p:sp>
        <p:nvSpPr>
          <p:cNvPr id="3" name="Right Brace 2"/>
          <p:cNvSpPr/>
          <p:nvPr/>
        </p:nvSpPr>
        <p:spPr>
          <a:xfrm>
            <a:off x="8934339" y="4216438"/>
            <a:ext cx="217714" cy="455566"/>
          </a:xfrm>
          <a:prstGeom prst="rightBrac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216477" y="4280985"/>
                <a:ext cx="1464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𝐸𝑡h𝑒𝑟𝑛𝑒𝑡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𝑏𝑙𝑜𝑐𝑘</m:t>
                      </m:r>
                    </m:oMath>
                  </m:oMathPara>
                </a14:m>
                <a:endParaRPr lang="en-US" i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6477" y="4280985"/>
                <a:ext cx="1464656" cy="369332"/>
              </a:xfrm>
              <a:prstGeom prst="rect">
                <a:avLst/>
              </a:prstGeom>
              <a:blipFill>
                <a:blip r:embed="rId3"/>
                <a:stretch>
                  <a:fillRect r="-1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5638800" y="4181190"/>
            <a:ext cx="5257800" cy="565436"/>
          </a:xfrm>
          <a:prstGeom prst="rect">
            <a:avLst/>
          </a:prstGeom>
          <a:noFill/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638800" y="4781874"/>
            <a:ext cx="3588760" cy="243581"/>
          </a:xfrm>
          <a:prstGeom prst="rect">
            <a:avLst/>
          </a:prstGeom>
          <a:noFill/>
          <a:ln w="19050">
            <a:solidFill>
              <a:srgbClr val="C55A1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270624" y="5083968"/>
            <a:ext cx="4911119" cy="220317"/>
          </a:xfrm>
          <a:prstGeom prst="rect">
            <a:avLst/>
          </a:prstGeom>
          <a:noFill/>
          <a:ln w="19050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6270624" y="5618364"/>
            <a:ext cx="5381625" cy="243582"/>
          </a:xfrm>
          <a:prstGeom prst="rect">
            <a:avLst/>
          </a:prstGeom>
          <a:noFill/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9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6446" y="99546"/>
            <a:ext cx="3123804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block fai</a:t>
            </a: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97227" y="5855983"/>
            <a:ext cx="3351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1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Ethernet 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lock fail~52%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4530" y="5855983"/>
            <a:ext cx="3176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2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lock~24%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7227" y="6272503"/>
            <a:ext cx="3176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4: </a:t>
            </a:r>
            <a:r>
              <a:rPr lang="en-US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eMMC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block fail~4%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62096" y="5508550"/>
            <a:ext cx="11791114" cy="442674"/>
          </a:xfrm>
          <a:prstGeom prst="wedgeRoundRectCallout">
            <a:avLst>
              <a:gd name="adj1" fmla="val -12262"/>
              <a:gd name="adj2" fmla="val 51501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have 5 top issue:</a:t>
            </a:r>
            <a:endParaRPr 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37188" y="5855983"/>
            <a:ext cx="4251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 No boot~20%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7418" y="690477"/>
            <a:ext cx="2768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2A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Sorting 25pcs result:</a:t>
            </a:r>
            <a:endParaRPr lang="en-US" b="1" dirty="0">
              <a:solidFill>
                <a:srgbClr val="002A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9142905"/>
              </p:ext>
            </p:extLst>
          </p:nvPr>
        </p:nvGraphicFramePr>
        <p:xfrm>
          <a:off x="1447978" y="1147111"/>
          <a:ext cx="9766122" cy="4274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6395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1130" y="1884507"/>
            <a:ext cx="8600615" cy="2171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tabLst>
                <a:tab pos="0" algn="l"/>
              </a:tabLst>
            </a:pPr>
            <a:r>
              <a:rPr lang="en-US" sz="48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1</a:t>
            </a:r>
            <a:r>
              <a:rPr lang="en-US" sz="48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: Ethernet b</a:t>
            </a:r>
            <a:r>
              <a:rPr lang="en-US" sz="48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lock fail analysis.</a:t>
            </a:r>
            <a:endParaRPr lang="en-US" sz="48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24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567027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Burn abnormal analysis 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BC02CF-EBE0-4CE7-A4FA-E1C4D5DCED0B}"/>
              </a:ext>
            </a:extLst>
          </p:cNvPr>
          <p:cNvSpPr txBox="1"/>
          <p:nvPr/>
        </p:nvSpPr>
        <p:spPr>
          <a:xfrm>
            <a:off x="626283" y="794410"/>
            <a:ext cx="11078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 VI 25 Boards find out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9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pcs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burnt at Ethernet block,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as table below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346500"/>
              </p:ext>
            </p:extLst>
          </p:nvPr>
        </p:nvGraphicFramePr>
        <p:xfrm>
          <a:off x="926445" y="1298945"/>
          <a:ext cx="10885077" cy="4403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5559">
                  <a:extLst>
                    <a:ext uri="{9D8B030D-6E8A-4147-A177-3AD203B41FA5}">
                      <a16:colId xmlns:a16="http://schemas.microsoft.com/office/drawing/2014/main" val="4101390927"/>
                    </a:ext>
                  </a:extLst>
                </a:gridCol>
                <a:gridCol w="2147507">
                  <a:extLst>
                    <a:ext uri="{9D8B030D-6E8A-4147-A177-3AD203B41FA5}">
                      <a16:colId xmlns:a16="http://schemas.microsoft.com/office/drawing/2014/main" val="2877416684"/>
                    </a:ext>
                  </a:extLst>
                </a:gridCol>
                <a:gridCol w="5021079">
                  <a:extLst>
                    <a:ext uri="{9D8B030D-6E8A-4147-A177-3AD203B41FA5}">
                      <a16:colId xmlns:a16="http://schemas.microsoft.com/office/drawing/2014/main" val="2741918438"/>
                    </a:ext>
                  </a:extLst>
                </a:gridCol>
                <a:gridCol w="1320932">
                  <a:extLst>
                    <a:ext uri="{9D8B030D-6E8A-4147-A177-3AD203B41FA5}">
                      <a16:colId xmlns:a16="http://schemas.microsoft.com/office/drawing/2014/main" val="180883718"/>
                    </a:ext>
                  </a:extLst>
                </a:gridCol>
              </a:tblGrid>
              <a:tr h="55566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Schematic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Picture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sample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084075"/>
                  </a:ext>
                </a:extLst>
              </a:tr>
              <a:tr h="42807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U801_RTL8211F-CG was burnt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#3: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2C811A6A23C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file picture sample of 9pcs scrap and FA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198086"/>
                  </a:ext>
                </a:extLst>
              </a:tr>
              <a:tr h="427570">
                <a:tc vMerge="1">
                  <a:txBody>
                    <a:bodyPr/>
                    <a:lstStyle/>
                    <a:p>
                      <a:pPr algn="just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#12: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2C9811A4F07D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063075"/>
                  </a:ext>
                </a:extLst>
              </a:tr>
              <a:tr h="427433">
                <a:tc vMerge="1">
                  <a:txBody>
                    <a:bodyPr/>
                    <a:lstStyle/>
                    <a:p>
                      <a:pPr algn="just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#13: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2C9811A50B16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054102"/>
                  </a:ext>
                </a:extLst>
              </a:tr>
              <a:tr h="427439">
                <a:tc vMerge="1">
                  <a:txBody>
                    <a:bodyPr/>
                    <a:lstStyle/>
                    <a:p>
                      <a:pPr algn="just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#15: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2C9811A5537A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23765"/>
                  </a:ext>
                </a:extLst>
              </a:tr>
              <a:tr h="427433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#18: 2C9811A60788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9360"/>
                  </a:ext>
                </a:extLst>
              </a:tr>
              <a:tr h="427433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#25: 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2C9811A57C12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62302"/>
                  </a:ext>
                </a:extLst>
              </a:tr>
              <a:tr h="427433"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R825,R826 was burnt.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#11: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2C9811A4A2DE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500630"/>
                  </a:ext>
                </a:extLst>
              </a:tr>
              <a:tr h="427433">
                <a:tc vMerge="1">
                  <a:txBody>
                    <a:bodyPr/>
                    <a:lstStyle/>
                    <a:p>
                      <a:pPr algn="just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#14: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2C9811A53429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205976"/>
                  </a:ext>
                </a:extLst>
              </a:tr>
              <a:tr h="427433">
                <a:tc vMerge="1">
                  <a:txBody>
                    <a:bodyPr/>
                    <a:lstStyle/>
                    <a:p>
                      <a:pPr algn="just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#21: 2C9811A57A5B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327447"/>
                  </a:ext>
                </a:extLst>
              </a:tr>
            </a:tbl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926445" y="5652173"/>
            <a:ext cx="116528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0325">
              <a:lnSpc>
                <a:spcPct val="150000"/>
              </a:lnSpc>
            </a:pP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With product was burned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Can’t FA and repair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scrap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725112"/>
              </p:ext>
            </p:extLst>
          </p:nvPr>
        </p:nvGraphicFramePr>
        <p:xfrm>
          <a:off x="10637141" y="4140460"/>
          <a:ext cx="1067666" cy="900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3" name="Worksheet" showAsIcon="1" r:id="rId3" imgW="914400" imgH="771480" progId="Excel.Sheet.12">
                  <p:embed/>
                </p:oleObj>
              </mc:Choice>
              <mc:Fallback>
                <p:oleObj name="Worksheet" showAsIcon="1" r:id="rId3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37141" y="4140460"/>
                        <a:ext cx="1067666" cy="9008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4812" y="1851124"/>
            <a:ext cx="4977288" cy="2530375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603" y="4430433"/>
            <a:ext cx="4963706" cy="1221740"/>
          </a:xfrm>
          <a:prstGeom prst="rect">
            <a:avLst/>
          </a:prstGeom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6826826" y="1881893"/>
            <a:ext cx="1828801" cy="203436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85495" y="4511060"/>
            <a:ext cx="518968" cy="84523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5400000">
            <a:off x="10971223" y="3722956"/>
            <a:ext cx="399502" cy="1651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7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539110" y="5359205"/>
            <a:ext cx="1165289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NG#9,#23,#24,#26 : This issue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(MPM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RTL8211F-CG, P/N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002.02152.005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DC:DN52; 02/16/2024; O04;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O08, 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Vendor: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REALTEK) component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50EBB1-C52E-4047-9660-961A3674597A}"/>
              </a:ext>
            </a:extLst>
          </p:cNvPr>
          <p:cNvSpPr/>
          <p:nvPr/>
        </p:nvSpPr>
        <p:spPr>
          <a:xfrm>
            <a:off x="2219609" y="2249734"/>
            <a:ext cx="3322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Separate components verify.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3F850E-09DB-498F-826A-402D97F843A7}"/>
              </a:ext>
            </a:extLst>
          </p:cNvPr>
          <p:cNvSpPr/>
          <p:nvPr/>
        </p:nvSpPr>
        <p:spPr>
          <a:xfrm>
            <a:off x="730866" y="4437957"/>
            <a:ext cx="1164939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Based on schematic, separate each components and recheck impedance on L801_REG_OUT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path.</a:t>
            </a:r>
            <a:endParaRPr lang="en-US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Separate (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U306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U1101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 locations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check impedance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L801_REG_OUT 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short 0 ohm with GND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en-US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 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location are abnormal for 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L801_REG_OUT short issue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430FD86F-CC2C-4042-A50A-83D138FCD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199339"/>
              </p:ext>
            </p:extLst>
          </p:nvPr>
        </p:nvGraphicFramePr>
        <p:xfrm>
          <a:off x="926446" y="1128948"/>
          <a:ext cx="1065054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4437">
                  <a:extLst>
                    <a:ext uri="{9D8B030D-6E8A-4147-A177-3AD203B41FA5}">
                      <a16:colId xmlns:a16="http://schemas.microsoft.com/office/drawing/2014/main" val="1208852598"/>
                    </a:ext>
                  </a:extLst>
                </a:gridCol>
                <a:gridCol w="2231789">
                  <a:extLst>
                    <a:ext uri="{9D8B030D-6E8A-4147-A177-3AD203B41FA5}">
                      <a16:colId xmlns:a16="http://schemas.microsoft.com/office/drawing/2014/main" val="189319763"/>
                    </a:ext>
                  </a:extLst>
                </a:gridCol>
                <a:gridCol w="1435560">
                  <a:extLst>
                    <a:ext uri="{9D8B030D-6E8A-4147-A177-3AD203B41FA5}">
                      <a16:colId xmlns:a16="http://schemas.microsoft.com/office/drawing/2014/main" val="3379064686"/>
                    </a:ext>
                  </a:extLst>
                </a:gridCol>
                <a:gridCol w="1272359">
                  <a:extLst>
                    <a:ext uri="{9D8B030D-6E8A-4147-A177-3AD203B41FA5}">
                      <a16:colId xmlns:a16="http://schemas.microsoft.com/office/drawing/2014/main" val="541345529"/>
                    </a:ext>
                  </a:extLst>
                </a:gridCol>
                <a:gridCol w="1618200">
                  <a:extLst>
                    <a:ext uri="{9D8B030D-6E8A-4147-A177-3AD203B41FA5}">
                      <a16:colId xmlns:a16="http://schemas.microsoft.com/office/drawing/2014/main" val="2458131392"/>
                    </a:ext>
                  </a:extLst>
                </a:gridCol>
                <a:gridCol w="1618200">
                  <a:extLst>
                    <a:ext uri="{9D8B030D-6E8A-4147-A177-3AD203B41FA5}">
                      <a16:colId xmlns:a16="http://schemas.microsoft.com/office/drawing/2014/main" val="1512568158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L801_REG_OUT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 board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RMA boards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6858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#9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#24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#26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332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Diode(V)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0.001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468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2.044k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831265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926446" y="99546"/>
            <a:ext cx="590405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dirty="0" smtClean="0">
                <a:solidFill>
                  <a:srgbClr val="002A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REG_OUT</a:t>
            </a:r>
            <a:r>
              <a:rPr lang="en-US" altLang="zh-TW" sz="3600" b="1" dirty="0" smtClean="0">
                <a:solidFill>
                  <a:srgbClr val="002A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short analysis 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39110" y="709690"/>
            <a:ext cx="1175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altLang="zh-TW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4 NG board power found out L801_REG_OUT short 0 ohm with GND.</a:t>
            </a:r>
            <a:endParaRPr lang="en-US" altLang="zh-TW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11804"/>
          <a:stretch/>
        </p:blipFill>
        <p:spPr>
          <a:xfrm rot="5400000">
            <a:off x="1494703" y="2049699"/>
            <a:ext cx="1873654" cy="2902858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1225242" y="2655301"/>
            <a:ext cx="443345" cy="2902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566846" y="2029893"/>
            <a:ext cx="1878011" cy="2938113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5062506" y="2655300"/>
            <a:ext cx="443345" cy="29028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824453" y="2874118"/>
            <a:ext cx="837047" cy="455679"/>
          </a:xfrm>
          <a:prstGeom prst="rect">
            <a:avLst/>
          </a:prstGeom>
          <a:noFill/>
          <a:ln w="38100">
            <a:solidFill>
              <a:srgbClr val="00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705856" y="2897512"/>
            <a:ext cx="902407" cy="5568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8106" y="2502099"/>
            <a:ext cx="4018885" cy="1935857"/>
          </a:xfrm>
          <a:prstGeom prst="rect">
            <a:avLst/>
          </a:prstGeom>
        </p:spPr>
      </p:pic>
      <p:sp>
        <p:nvSpPr>
          <p:cNvPr id="22" name="Rectangular Callout 21"/>
          <p:cNvSpPr/>
          <p:nvPr/>
        </p:nvSpPr>
        <p:spPr>
          <a:xfrm>
            <a:off x="7558106" y="3128717"/>
            <a:ext cx="744804" cy="325683"/>
          </a:xfrm>
          <a:prstGeom prst="wedgeRectCallout">
            <a:avLst>
              <a:gd name="adj1" fmla="val 106840"/>
              <a:gd name="adj2" fmla="val -5785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</a:t>
            </a:r>
          </a:p>
        </p:txBody>
      </p:sp>
      <p:sp>
        <p:nvSpPr>
          <p:cNvPr id="24" name="Rectangular Callout 23"/>
          <p:cNvSpPr/>
          <p:nvPr/>
        </p:nvSpPr>
        <p:spPr>
          <a:xfrm>
            <a:off x="10493997" y="3975509"/>
            <a:ext cx="916394" cy="308298"/>
          </a:xfrm>
          <a:prstGeom prst="wedgeRectCallout">
            <a:avLst>
              <a:gd name="adj1" fmla="val -15860"/>
              <a:gd name="adj2" fmla="val -11966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 smtClean="0">
                <a:ln w="0"/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L801_REG_OUT</a:t>
            </a:r>
            <a:endParaRPr lang="en-US" sz="700" b="1" dirty="0">
              <a:ln w="0"/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950EBB1-C52E-4047-9660-961A3674597A}"/>
              </a:ext>
            </a:extLst>
          </p:cNvPr>
          <p:cNvSpPr/>
          <p:nvPr/>
        </p:nvSpPr>
        <p:spPr>
          <a:xfrm>
            <a:off x="8679167" y="224973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Schematic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67181" y="3511127"/>
            <a:ext cx="1097280" cy="262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679168" y="2559943"/>
            <a:ext cx="1392136" cy="187801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39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0496" y="110140"/>
            <a:ext cx="805541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U801_RTL8211F-CG 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nalysis</a:t>
            </a:r>
            <a:endParaRPr lang="en-US" altLang="en-US" sz="3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3431D8-B25D-4F4B-9CEA-0852B95E092C}"/>
              </a:ext>
            </a:extLst>
          </p:cNvPr>
          <p:cNvSpPr/>
          <p:nvPr/>
        </p:nvSpPr>
        <p:spPr>
          <a:xfrm>
            <a:off x="300927" y="673627"/>
            <a:ext cx="100078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impedance: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NG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measure impedance result as table below: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670793"/>
              </p:ext>
            </p:extLst>
          </p:nvPr>
        </p:nvGraphicFramePr>
        <p:xfrm>
          <a:off x="991891" y="1132815"/>
          <a:ext cx="4747932" cy="4444557"/>
        </p:xfrm>
        <a:graphic>
          <a:graphicData uri="http://schemas.openxmlformats.org/drawingml/2006/table">
            <a:tbl>
              <a:tblPr/>
              <a:tblGrid>
                <a:gridCol w="395448">
                  <a:extLst>
                    <a:ext uri="{9D8B030D-6E8A-4147-A177-3AD203B41FA5}">
                      <a16:colId xmlns:a16="http://schemas.microsoft.com/office/drawing/2014/main" val="313896663"/>
                    </a:ext>
                  </a:extLst>
                </a:gridCol>
                <a:gridCol w="1160600">
                  <a:extLst>
                    <a:ext uri="{9D8B030D-6E8A-4147-A177-3AD203B41FA5}">
                      <a16:colId xmlns:a16="http://schemas.microsoft.com/office/drawing/2014/main" val="3234845194"/>
                    </a:ext>
                  </a:extLst>
                </a:gridCol>
                <a:gridCol w="814387">
                  <a:extLst>
                    <a:ext uri="{9D8B030D-6E8A-4147-A177-3AD203B41FA5}">
                      <a16:colId xmlns:a16="http://schemas.microsoft.com/office/drawing/2014/main" val="287546055"/>
                    </a:ext>
                  </a:extLst>
                </a:gridCol>
                <a:gridCol w="672522">
                  <a:extLst>
                    <a:ext uri="{9D8B030D-6E8A-4147-A177-3AD203B41FA5}">
                      <a16:colId xmlns:a16="http://schemas.microsoft.com/office/drawing/2014/main" val="3291496557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3709527652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3134148510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74931311"/>
                    </a:ext>
                  </a:extLst>
                </a:gridCol>
              </a:tblGrid>
              <a:tr h="79743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Impedance measure (Ohm)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006923"/>
                  </a:ext>
                </a:extLst>
              </a:tr>
              <a:tr h="973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 sample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#9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813678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1.586M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2.829K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1.432K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1.452M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203175"/>
                  </a:ext>
                </a:extLst>
              </a:tr>
              <a:tr h="819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1.469M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1.451M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71199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18.28K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17.14K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17.45K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17.79K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2882262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1.367M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1.447M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1.499M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415912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1.366M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1.448M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1.499M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22582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1.670M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2.632K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1.502M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1.515M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185127"/>
                  </a:ext>
                </a:extLst>
              </a:tr>
              <a:tr h="2821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1.670M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1.502M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1.515M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27559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18.26K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77.6K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17.09K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17.32K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17.76K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506017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3.318K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136377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161.4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473833"/>
                  </a:ext>
                </a:extLst>
              </a:tr>
              <a:tr h="815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124.7K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36.5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34.3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711204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PHYRSTB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21964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916952"/>
                  </a:ext>
                </a:extLst>
              </a:tr>
              <a:tr h="1081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91162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2.495M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2.567M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476865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2.531M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2.495M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2.568M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6971101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2.590M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2.537M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2.573M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076348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2.586M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2.571M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061658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TXCLT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2.584M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2.572M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68274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2.591M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2.584M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2.572M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6819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645055"/>
              </p:ext>
            </p:extLst>
          </p:nvPr>
        </p:nvGraphicFramePr>
        <p:xfrm>
          <a:off x="5993417" y="1132805"/>
          <a:ext cx="5175588" cy="4444571"/>
        </p:xfrm>
        <a:graphic>
          <a:graphicData uri="http://schemas.openxmlformats.org/drawingml/2006/table">
            <a:tbl>
              <a:tblPr/>
              <a:tblGrid>
                <a:gridCol w="527388">
                  <a:extLst>
                    <a:ext uri="{9D8B030D-6E8A-4147-A177-3AD203B41FA5}">
                      <a16:colId xmlns:a16="http://schemas.microsoft.com/office/drawing/2014/main" val="549537033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07235866"/>
                    </a:ext>
                  </a:extLst>
                </a:gridCol>
                <a:gridCol w="814387">
                  <a:extLst>
                    <a:ext uri="{9D8B030D-6E8A-4147-A177-3AD203B41FA5}">
                      <a16:colId xmlns:a16="http://schemas.microsoft.com/office/drawing/2014/main" val="4045098205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2712482641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3286789604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1332457838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3454163566"/>
                    </a:ext>
                  </a:extLst>
                </a:gridCol>
              </a:tblGrid>
              <a:tr h="320801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Impedance measure (Ohm)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702359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 sample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42534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2.029K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1.727K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2.037K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174057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RXD3/PHYAD0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2.350M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2.326M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2.348M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85935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RXD2/PLLOFF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2.371M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2.314M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2.345M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2.384M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45899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RXD1/TXDLY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2.404M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2.359M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2.334M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2.389M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18739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RXD0/RXDLY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2.409M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2.323M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2.395M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970277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RXCTL/PHYAD2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2.358M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2.322M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2.374M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22573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RXC/PHYAD1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2.392M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2.360M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2.324M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2.381M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743766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DVDD_RG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216.8K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212.8K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174.1K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213.7K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181.1K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555258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184.3K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112.5K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18.7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122.4K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1.147K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317319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REG_OUT/LDO_OUT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1.275M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1.223M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1.076M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1.172M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1.161M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92361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INTB/PMEB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77985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LED0/CFG_EXT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2.435M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2.310M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2.303M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56228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LED1/CFG_LDO0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2.310M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2.303M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947844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LED2/CFG_LDO1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2.451M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2.344M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2.302M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418336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CLKOUT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2.454M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2.407M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2.345M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2.295M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35678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XTAL_IN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2.515M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2.357M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2.379M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48081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XTAL_OUT/EXT_CLK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2.908M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2.737M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2.667M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2.754M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183067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83.1K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1.556K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1.233K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45.3K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79.6K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06523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RSET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2.515M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2.288M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2.372M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25593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124.6K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7.7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36.3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42833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34100" y="5717985"/>
            <a:ext cx="1136934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 (MPM: RTL8211F-CG, P/N 002.02152.005, DC:DN52; </a:t>
            </a:r>
            <a:r>
              <a:rPr lang="pt-BR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O07; </a:t>
            </a:r>
            <a:r>
              <a:rPr lang="pt-B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O04; O08,  Vendor: REALTEK)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have pins: </a:t>
            </a:r>
            <a:r>
              <a:rPr lang="en-US" sz="1600" dirty="0">
                <a:solidFill>
                  <a:srgbClr val="0000FF"/>
                </a:solidFill>
              </a:rPr>
              <a:t>MDIP0, MDIN0, AVDD10, MDIP1, MDIN1, AVDD33, </a:t>
            </a:r>
            <a:r>
              <a:rPr lang="en-US" sz="1600" dirty="0" smtClean="0">
                <a:solidFill>
                  <a:srgbClr val="0000FF"/>
                </a:solidFill>
              </a:rPr>
              <a:t>DVDD10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 abnormal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28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3149" y="1893381"/>
            <a:ext cx="80176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tabLst>
                <a:tab pos="0" algn="l"/>
              </a:tabLst>
            </a:pPr>
            <a:r>
              <a:rPr lang="en-US" sz="48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</a:t>
            </a:r>
            <a:r>
              <a:rPr lang="en-US" sz="48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2:  System block fail analysis</a:t>
            </a:r>
            <a:r>
              <a:rPr lang="en-US" sz="48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.</a:t>
            </a:r>
            <a:endParaRPr lang="en-US" sz="48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7019" y="650955"/>
            <a:ext cx="1175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altLang="zh-TW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</a:t>
            </a:r>
            <a:r>
              <a:rPr lang="en-US" altLang="zh-TW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zh-TW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NG board found out L304_P3V3 short 0 ohm with GND.</a:t>
            </a:r>
            <a:endParaRPr lang="en-US" altLang="zh-TW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353269" y="5328781"/>
            <a:ext cx="1199255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NG#4,#7,#8,#10,#19,#20 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issue follow U1_S905X2_B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MPM:S905X2-B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P/N: 002.02753.005, DC: 20240408, 20231224, 20231224, D20240122, D20240122, Vendor: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AMLOGIC) component.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50EBB1-C52E-4047-9660-961A3674597A}"/>
              </a:ext>
            </a:extLst>
          </p:cNvPr>
          <p:cNvSpPr/>
          <p:nvPr/>
        </p:nvSpPr>
        <p:spPr>
          <a:xfrm>
            <a:off x="1756069" y="2103815"/>
            <a:ext cx="3322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Separate components verify.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3F850E-09DB-498F-826A-402D97F843A7}"/>
              </a:ext>
            </a:extLst>
          </p:cNvPr>
          <p:cNvSpPr/>
          <p:nvPr/>
        </p:nvSpPr>
        <p:spPr>
          <a:xfrm>
            <a:off x="638836" y="4819158"/>
            <a:ext cx="116493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Based on schematic, separate each components and recheck impedance on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L304_P3V3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path.</a:t>
            </a:r>
            <a:endParaRPr lang="en-US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Separate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U801 U1001 U1101 U601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 Locations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check impedance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L304_P3V3 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short with 0 ohm GND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6075" indent="-285750">
              <a:buFont typeface="Wingdings" panose="05000000000000000000" pitchFamily="2" charset="2"/>
              <a:buChar char="à"/>
            </a:pPr>
            <a:r>
              <a:rPr lang="en-US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 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location are abnormal for </a:t>
            </a:r>
            <a:r>
              <a:rPr lang="en-US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L304_P3V3 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issue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430FD86F-CC2C-4042-A50A-83D138FCD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782780"/>
              </p:ext>
            </p:extLst>
          </p:nvPr>
        </p:nvGraphicFramePr>
        <p:xfrm>
          <a:off x="740354" y="1030633"/>
          <a:ext cx="1093933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96">
                  <a:extLst>
                    <a:ext uri="{9D8B030D-6E8A-4147-A177-3AD203B41FA5}">
                      <a16:colId xmlns:a16="http://schemas.microsoft.com/office/drawing/2014/main" val="1208852598"/>
                    </a:ext>
                  </a:extLst>
                </a:gridCol>
                <a:gridCol w="1781505">
                  <a:extLst>
                    <a:ext uri="{9D8B030D-6E8A-4147-A177-3AD203B41FA5}">
                      <a16:colId xmlns:a16="http://schemas.microsoft.com/office/drawing/2014/main" val="189319763"/>
                    </a:ext>
                  </a:extLst>
                </a:gridCol>
                <a:gridCol w="1145922">
                  <a:extLst>
                    <a:ext uri="{9D8B030D-6E8A-4147-A177-3AD203B41FA5}">
                      <a16:colId xmlns:a16="http://schemas.microsoft.com/office/drawing/2014/main" val="3379064686"/>
                    </a:ext>
                  </a:extLst>
                </a:gridCol>
                <a:gridCol w="1145922">
                  <a:extLst>
                    <a:ext uri="{9D8B030D-6E8A-4147-A177-3AD203B41FA5}">
                      <a16:colId xmlns:a16="http://schemas.microsoft.com/office/drawing/2014/main" val="334495269"/>
                    </a:ext>
                  </a:extLst>
                </a:gridCol>
                <a:gridCol w="1015648">
                  <a:extLst>
                    <a:ext uri="{9D8B030D-6E8A-4147-A177-3AD203B41FA5}">
                      <a16:colId xmlns:a16="http://schemas.microsoft.com/office/drawing/2014/main" val="541345529"/>
                    </a:ext>
                  </a:extLst>
                </a:gridCol>
                <a:gridCol w="1291713">
                  <a:extLst>
                    <a:ext uri="{9D8B030D-6E8A-4147-A177-3AD203B41FA5}">
                      <a16:colId xmlns:a16="http://schemas.microsoft.com/office/drawing/2014/main" val="2458131392"/>
                    </a:ext>
                  </a:extLst>
                </a:gridCol>
                <a:gridCol w="1291713">
                  <a:extLst>
                    <a:ext uri="{9D8B030D-6E8A-4147-A177-3AD203B41FA5}">
                      <a16:colId xmlns:a16="http://schemas.microsoft.com/office/drawing/2014/main" val="1512568158"/>
                    </a:ext>
                  </a:extLst>
                </a:gridCol>
                <a:gridCol w="1291713">
                  <a:extLst>
                    <a:ext uri="{9D8B030D-6E8A-4147-A177-3AD203B41FA5}">
                      <a16:colId xmlns:a16="http://schemas.microsoft.com/office/drawing/2014/main" val="3777563569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L304_P3V3 Checking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 board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RMA boards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6858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#4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#7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#8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#10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#19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#20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332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Diode(V)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0.352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0.001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468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&gt;5.450k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227809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926446" y="99546"/>
            <a:ext cx="4542397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P3V3 short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2469"/>
          <a:stretch/>
        </p:blipFill>
        <p:spPr>
          <a:xfrm>
            <a:off x="670907" y="2455913"/>
            <a:ext cx="2776011" cy="230023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40354" y="2878634"/>
            <a:ext cx="443345" cy="2902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9375"/>
          <a:stretch/>
        </p:blipFill>
        <p:spPr>
          <a:xfrm rot="16200000">
            <a:off x="3883143" y="2175757"/>
            <a:ext cx="2300236" cy="2860548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5468843" y="2588347"/>
            <a:ext cx="443345" cy="29028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61303" y="2787920"/>
            <a:ext cx="683446" cy="488851"/>
          </a:xfrm>
          <a:prstGeom prst="rect">
            <a:avLst/>
          </a:prstGeom>
          <a:noFill/>
          <a:ln w="38100">
            <a:solidFill>
              <a:srgbClr val="00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288594" y="2765966"/>
            <a:ext cx="683446" cy="60033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173" y="2323577"/>
            <a:ext cx="2697348" cy="249558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0715" y="2473147"/>
            <a:ext cx="2442985" cy="234601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950EBB1-C52E-4047-9660-961A3674597A}"/>
              </a:ext>
            </a:extLst>
          </p:cNvPr>
          <p:cNvSpPr/>
          <p:nvPr/>
        </p:nvSpPr>
        <p:spPr>
          <a:xfrm>
            <a:off x="8707645" y="210381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Schematic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934324" y="2538413"/>
            <a:ext cx="1319213" cy="3952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ular Callout 6"/>
          <p:cNvSpPr/>
          <p:nvPr/>
        </p:nvSpPr>
        <p:spPr>
          <a:xfrm>
            <a:off x="7627436" y="2978421"/>
            <a:ext cx="801898" cy="249086"/>
          </a:xfrm>
          <a:prstGeom prst="wedgeRectCallout">
            <a:avLst>
              <a:gd name="adj1" fmla="val 22796"/>
              <a:gd name="adj2" fmla="val -8276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L304_P3V3</a:t>
            </a:r>
            <a:endParaRPr lang="en-US" sz="9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648825" y="3444874"/>
            <a:ext cx="368300" cy="2254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931400" y="2588347"/>
            <a:ext cx="1473593" cy="216780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ular Callout 21"/>
          <p:cNvSpPr/>
          <p:nvPr/>
        </p:nvSpPr>
        <p:spPr>
          <a:xfrm>
            <a:off x="9090308" y="2980034"/>
            <a:ext cx="801898" cy="249086"/>
          </a:xfrm>
          <a:prstGeom prst="wedgeRectCallout">
            <a:avLst>
              <a:gd name="adj1" fmla="val 51007"/>
              <a:gd name="adj2" fmla="val -102841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U1_S905X2_B</a:t>
            </a:r>
            <a:endParaRPr lang="en-US" sz="9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ular Callout 24"/>
          <p:cNvSpPr/>
          <p:nvPr/>
        </p:nvSpPr>
        <p:spPr>
          <a:xfrm>
            <a:off x="10263296" y="3557586"/>
            <a:ext cx="801898" cy="249086"/>
          </a:xfrm>
          <a:prstGeom prst="wedgeRectCallout">
            <a:avLst>
              <a:gd name="adj1" fmla="val -77412"/>
              <a:gd name="adj2" fmla="val -6051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P3V3</a:t>
            </a:r>
            <a:endParaRPr lang="en-US" sz="9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98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9368" y="107994"/>
            <a:ext cx="7212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U1_S905X2_B analysis</a:t>
            </a:r>
            <a:endParaRPr lang="en-US" altLang="zh-TW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8570" y="629465"/>
            <a:ext cx="79415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impedance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U1 and measure impedance result as table below: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913208"/>
              </p:ext>
            </p:extLst>
          </p:nvPr>
        </p:nvGraphicFramePr>
        <p:xfrm>
          <a:off x="503996" y="968019"/>
          <a:ext cx="5649882" cy="4861726"/>
        </p:xfrm>
        <a:graphic>
          <a:graphicData uri="http://schemas.openxmlformats.org/drawingml/2006/table">
            <a:tbl>
              <a:tblPr/>
              <a:tblGrid>
                <a:gridCol w="297421">
                  <a:extLst>
                    <a:ext uri="{9D8B030D-6E8A-4147-A177-3AD203B41FA5}">
                      <a16:colId xmlns:a16="http://schemas.microsoft.com/office/drawing/2014/main" val="1684811851"/>
                    </a:ext>
                  </a:extLst>
                </a:gridCol>
                <a:gridCol w="356004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983413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629558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544429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544429">
                  <a:extLst>
                    <a:ext uri="{9D8B030D-6E8A-4147-A177-3AD203B41FA5}">
                      <a16:colId xmlns:a16="http://schemas.microsoft.com/office/drawing/2014/main" val="3089856014"/>
                    </a:ext>
                  </a:extLst>
                </a:gridCol>
                <a:gridCol w="573657">
                  <a:extLst>
                    <a:ext uri="{9D8B030D-6E8A-4147-A177-3AD203B41FA5}">
                      <a16:colId xmlns:a16="http://schemas.microsoft.com/office/drawing/2014/main" val="3110098122"/>
                    </a:ext>
                  </a:extLst>
                </a:gridCol>
                <a:gridCol w="573657">
                  <a:extLst>
                    <a:ext uri="{9D8B030D-6E8A-4147-A177-3AD203B41FA5}">
                      <a16:colId xmlns:a16="http://schemas.microsoft.com/office/drawing/2014/main" val="807633102"/>
                    </a:ext>
                  </a:extLst>
                </a:gridCol>
                <a:gridCol w="573657">
                  <a:extLst>
                    <a:ext uri="{9D8B030D-6E8A-4147-A177-3AD203B41FA5}">
                      <a16:colId xmlns:a16="http://schemas.microsoft.com/office/drawing/2014/main" val="4115401640"/>
                    </a:ext>
                  </a:extLst>
                </a:gridCol>
                <a:gridCol w="573657">
                  <a:extLst>
                    <a:ext uri="{9D8B030D-6E8A-4147-A177-3AD203B41FA5}">
                      <a16:colId xmlns:a16="http://schemas.microsoft.com/office/drawing/2014/main" val="2169664270"/>
                    </a:ext>
                  </a:extLst>
                </a:gridCol>
              </a:tblGrid>
              <a:tr h="345623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AVDD18_PCIe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224kK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AVDD33_USB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0.931M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89.2K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7.83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67.4k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9.90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0.942M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0.942M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8.9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9.0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10.6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AVDD18_ENET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1.525M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1.495M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1.495M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1.455M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1.468M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1.448M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AVDD18_USB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353M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353M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353M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353M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352M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3554M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353M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32.3K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31.4K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40.9K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32.9K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50.9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40.6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67.3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47.4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AVDD18_AUDIO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0.908M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0.853M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0.897M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AVDD18_HDMI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1.426M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1.592M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1.471M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1.466M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1.465M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1.447M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1.424M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10.11K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11.12K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267.8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145.6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10.10K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11.12K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10.09K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267.3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10.9K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11.85K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9.88K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11.58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9.56K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42.1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  <a:tr h="24937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AVDD0V8_USB_PCIe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3.972K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0.941K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0.951K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0.841K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3.855K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28.6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2273638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AVDD0V8_HDM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28.84K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1.046K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28.87K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29.54K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1.124K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26.96K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6527459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1.252M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1.089M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6930267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AVDD18_CVBS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1.379M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1.336M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1.42M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1.323M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0.679M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1.34M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1.368M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8294322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1.167M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0.781M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1.158M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1.065M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1.089M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1.135M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1.164M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918038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49245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0632116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58.5K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74.2K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69.3K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745139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85174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AVDD_DDRPLL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0.656M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0.785M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0.703M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0.696M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0.759M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0.632M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3766013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10.49K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11.72K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11.09K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10.76K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11.23K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7739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521948"/>
              </p:ext>
            </p:extLst>
          </p:nvPr>
        </p:nvGraphicFramePr>
        <p:xfrm>
          <a:off x="6279277" y="968016"/>
          <a:ext cx="5742509" cy="4861732"/>
        </p:xfrm>
        <a:graphic>
          <a:graphicData uri="http://schemas.openxmlformats.org/drawingml/2006/table">
            <a:tbl>
              <a:tblPr/>
              <a:tblGrid>
                <a:gridCol w="319199">
                  <a:extLst>
                    <a:ext uri="{9D8B030D-6E8A-4147-A177-3AD203B41FA5}">
                      <a16:colId xmlns:a16="http://schemas.microsoft.com/office/drawing/2014/main" val="2706284154"/>
                    </a:ext>
                  </a:extLst>
                </a:gridCol>
                <a:gridCol w="407418">
                  <a:extLst>
                    <a:ext uri="{9D8B030D-6E8A-4147-A177-3AD203B41FA5}">
                      <a16:colId xmlns:a16="http://schemas.microsoft.com/office/drawing/2014/main" val="3045246682"/>
                    </a:ext>
                  </a:extLst>
                </a:gridCol>
                <a:gridCol w="1013791">
                  <a:extLst>
                    <a:ext uri="{9D8B030D-6E8A-4147-A177-3AD203B41FA5}">
                      <a16:colId xmlns:a16="http://schemas.microsoft.com/office/drawing/2014/main" val="1733007484"/>
                    </a:ext>
                  </a:extLst>
                </a:gridCol>
                <a:gridCol w="517571">
                  <a:extLst>
                    <a:ext uri="{9D8B030D-6E8A-4147-A177-3AD203B41FA5}">
                      <a16:colId xmlns:a16="http://schemas.microsoft.com/office/drawing/2014/main" val="1479798445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3993942592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1876091654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3363812860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1215060343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371322765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1714175588"/>
                    </a:ext>
                  </a:extLst>
                </a:gridCol>
              </a:tblGrid>
              <a:tr h="339781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454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004639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400687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693089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24.3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040078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31245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VDDAO_0V8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0.953K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1.17K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1.366K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0.874K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425992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1.082M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0.988M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1.11M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1.013M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0.996M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009266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29.2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26.5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25.5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7810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45.2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44.1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2963481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669768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54.8K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72.1K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55.5K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487010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69.4K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54.2K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54.4K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54.1K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66.7K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634375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27.7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26.5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22.9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24.8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714387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178552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22.4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2162467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47690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49.4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823214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2.63M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2.668M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2.661M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2.364M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2.574M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440693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3.41M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3.45M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3.520M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3.42M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3.363M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3.421M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984155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3.09M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3.36M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8183396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VDDIO_BOOT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3.54M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3.108M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3.121M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3.13M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9094282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54.1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55.2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333825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30464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8570" y="5829745"/>
            <a:ext cx="12120485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U1_S905X2_B (MPM:S905X2-B, P/N: 002.02753.005, DC: 20240408, 20231224, 20231224, D20240122, D20240122, Vendor: AMLOGIC)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have pins: </a:t>
            </a: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AVDD33_USB, 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VDDIO_H, VDDIO_AO, AVDD0V8_USB_PCIe impedance abnormal</a:t>
            </a:r>
            <a:endParaRPr lang="en-US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08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94748" y="2641527"/>
            <a:ext cx="801765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sz="48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3: No boot analysis.</a:t>
            </a:r>
          </a:p>
        </p:txBody>
      </p:sp>
    </p:spTree>
    <p:extLst>
      <p:ext uri="{BB962C8B-B14F-4D97-AF65-F5344CB8AC3E}">
        <p14:creationId xmlns:p14="http://schemas.microsoft.com/office/powerpoint/2010/main" val="241145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3875933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No boot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174500"/>
              </p:ext>
            </p:extLst>
          </p:nvPr>
        </p:nvGraphicFramePr>
        <p:xfrm>
          <a:off x="1090636" y="1338448"/>
          <a:ext cx="10346923" cy="3374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029">
                  <a:extLst>
                    <a:ext uri="{9D8B030D-6E8A-4147-A177-3AD203B41FA5}">
                      <a16:colId xmlns:a16="http://schemas.microsoft.com/office/drawing/2014/main" val="3383578137"/>
                    </a:ext>
                  </a:extLst>
                </a:gridCol>
                <a:gridCol w="8205894">
                  <a:extLst>
                    <a:ext uri="{9D8B030D-6E8A-4147-A177-3AD203B41FA5}">
                      <a16:colId xmlns:a16="http://schemas.microsoft.com/office/drawing/2014/main" val="14004987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084075"/>
                  </a:ext>
                </a:extLst>
              </a:tr>
              <a:tr h="60667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#22: 2C9811A62306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Inspection check 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800" b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No found out abnormal</a:t>
                      </a:r>
                      <a:endParaRPr lang="en-US" sz="1800" b="0" baseline="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The product status boot up fail( don’t have HDMI out put, no ping)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Measure power supply U303, U304, U301, U302, U308,U306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80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Power supply No Abnormal.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Take NG board </a:t>
                      </a:r>
                      <a:r>
                        <a:rPr lang="en-US" sz="18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BAKING (45°C in 24 hour). </a:t>
                      </a:r>
                      <a:endParaRPr lang="en-US" sz="1800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After Baking 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Re-test at FATP (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UKFTFT1RCBURN IN 8 MINUTES RC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OBARC2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) </a:t>
                      </a:r>
                      <a:r>
                        <a:rPr lang="en-US" sz="1800" b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Normal Pass</a:t>
                      </a:r>
                      <a:endParaRPr lang="en-US" sz="18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endParaRPr lang="en-US" sz="18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Root cause: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Suspect the units </a:t>
                      </a:r>
                      <a:r>
                        <a:rPr lang="en-US" sz="18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were moisture-contaminated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198086"/>
                  </a:ext>
                </a:extLst>
              </a:tr>
              <a:tr h="59457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#5: 2C9811A7885E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5063075"/>
                  </a:ext>
                </a:extLst>
              </a:tr>
              <a:tr h="5804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#1: 2C9811A619C2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7054102"/>
                  </a:ext>
                </a:extLst>
              </a:tr>
              <a:tr h="63730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#2: 2C9811A67F85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423765"/>
                  </a:ext>
                </a:extLst>
              </a:tr>
              <a:tr h="6511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#16: 2C9811A548CE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endParaRPr lang="en-US" sz="18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391271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7104" y="845185"/>
            <a:ext cx="79255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Baking(45°C </a:t>
            </a:r>
            <a:r>
              <a:rPr lang="en-US" sz="1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24 </a:t>
            </a: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hour)</a:t>
            </a: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Check boot up and measurement 5pcs no boot up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27E022-754C-4DD6-A62E-715F9DD740E1}"/>
              </a:ext>
            </a:extLst>
          </p:cNvPr>
          <p:cNvSpPr txBox="1"/>
          <p:nvPr/>
        </p:nvSpPr>
        <p:spPr>
          <a:xfrm>
            <a:off x="1090636" y="4975246"/>
            <a:ext cx="11101364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fontAlgn="ctr"/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Suspect product not well preserved</a:t>
            </a:r>
          </a:p>
        </p:txBody>
      </p:sp>
    </p:spTree>
    <p:extLst>
      <p:ext uri="{BB962C8B-B14F-4D97-AF65-F5344CB8AC3E}">
        <p14:creationId xmlns:p14="http://schemas.microsoft.com/office/powerpoint/2010/main" val="375701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8712129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Temperature &amp; humidity experiment - 1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3776" y="1076246"/>
            <a:ext cx="40164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24 hours, re-test at OBA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PASS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27E022-754C-4DD6-A62E-715F9DD740E1}"/>
              </a:ext>
            </a:extLst>
          </p:cNvPr>
          <p:cNvSpPr txBox="1"/>
          <p:nvPr/>
        </p:nvSpPr>
        <p:spPr>
          <a:xfrm>
            <a:off x="926446" y="5142019"/>
            <a:ext cx="1110136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  <a:defRPr/>
            </a:pP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Operate the units for 24 hours at 50°C and 90% 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humidity and store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room temperature for another 24 hours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Can’t reproduce the symptoms</a:t>
            </a: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5" t="8028" r="19432" b="7669"/>
          <a:stretch/>
        </p:blipFill>
        <p:spPr>
          <a:xfrm rot="5400000">
            <a:off x="7032989" y="682597"/>
            <a:ext cx="1592814" cy="22856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02300" y="1186604"/>
            <a:ext cx="1150057" cy="130781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41318" y="1191491"/>
            <a:ext cx="618464" cy="4294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7" idx="3"/>
          </p:cNvCxnSpPr>
          <p:nvPr/>
        </p:nvCxnSpPr>
        <p:spPr>
          <a:xfrm>
            <a:off x="7259782" y="1406237"/>
            <a:ext cx="2158538" cy="263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9545466" y="1150851"/>
            <a:ext cx="1496607" cy="13615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029"/>
              </p:ext>
            </p:extLst>
          </p:nvPr>
        </p:nvGraphicFramePr>
        <p:xfrm>
          <a:off x="926446" y="1434026"/>
          <a:ext cx="5439567" cy="107838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77081">
                  <a:extLst>
                    <a:ext uri="{9D8B030D-6E8A-4147-A177-3AD203B41FA5}">
                      <a16:colId xmlns:a16="http://schemas.microsoft.com/office/drawing/2014/main" val="486963693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3579724686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144266473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3213759918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48080208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2686395488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2237787751"/>
                    </a:ext>
                  </a:extLst>
                </a:gridCol>
              </a:tblGrid>
              <a:tr h="3940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#No.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#5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#16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253677"/>
                  </a:ext>
                </a:extLst>
              </a:tr>
              <a:tr h="68431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 normal</a:t>
                      </a:r>
                      <a:endParaRPr lang="en-US" sz="14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4104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829396" y="2660498"/>
            <a:ext cx="2737416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50°C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90% humidity.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093" y="2967611"/>
            <a:ext cx="75328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Store at room temperature for another 24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 (22.7°C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54.4% humidity) 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380999"/>
              </p:ext>
            </p:extLst>
          </p:nvPr>
        </p:nvGraphicFramePr>
        <p:xfrm>
          <a:off x="2543419" y="1973332"/>
          <a:ext cx="671041" cy="66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8" name="Document" showAsIcon="1" r:id="rId5" imgW="914400" imgH="771480" progId="Word.Document.8">
                  <p:embed/>
                </p:oleObj>
              </mc:Choice>
              <mc:Fallback>
                <p:oleObj name="Document" showAsIcon="1" r:id="rId5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43419" y="1973332"/>
                        <a:ext cx="671041" cy="662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0421556"/>
              </p:ext>
            </p:extLst>
          </p:nvPr>
        </p:nvGraphicFramePr>
        <p:xfrm>
          <a:off x="4091806" y="1973217"/>
          <a:ext cx="671041" cy="66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9" name="Document" showAsIcon="1" r:id="rId7" imgW="914400" imgH="771480" progId="Word.Document.8">
                  <p:embed/>
                </p:oleObj>
              </mc:Choice>
              <mc:Fallback>
                <p:oleObj name="Document" showAsIcon="1" r:id="rId7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91806" y="1973217"/>
                        <a:ext cx="671041" cy="662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0774085"/>
              </p:ext>
            </p:extLst>
          </p:nvPr>
        </p:nvGraphicFramePr>
        <p:xfrm>
          <a:off x="1764471" y="1973218"/>
          <a:ext cx="671041" cy="66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0" name="Document" showAsIcon="1" r:id="rId9" imgW="914400" imgH="771480" progId="Word.Document.8">
                  <p:embed/>
                </p:oleObj>
              </mc:Choice>
              <mc:Fallback>
                <p:oleObj name="Document" showAsIcon="1" r:id="rId9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64471" y="1973218"/>
                        <a:ext cx="671041" cy="662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772300"/>
              </p:ext>
            </p:extLst>
          </p:nvPr>
        </p:nvGraphicFramePr>
        <p:xfrm>
          <a:off x="3334674" y="1973332"/>
          <a:ext cx="671041" cy="66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1" name="Document" showAsIcon="1" r:id="rId11" imgW="914400" imgH="771480" progId="Word.Document.8">
                  <p:embed/>
                </p:oleObj>
              </mc:Choice>
              <mc:Fallback>
                <p:oleObj name="Document" showAsIcon="1" r:id="rId11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34674" y="1973332"/>
                        <a:ext cx="671041" cy="662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161457"/>
              </p:ext>
            </p:extLst>
          </p:nvPr>
        </p:nvGraphicFramePr>
        <p:xfrm>
          <a:off x="4870754" y="1979385"/>
          <a:ext cx="671041" cy="66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2" name="Document" showAsIcon="1" r:id="rId13" imgW="914400" imgH="771480" progId="Word.Document.8">
                  <p:embed/>
                </p:oleObj>
              </mc:Choice>
              <mc:Fallback>
                <p:oleObj name="Document" showAsIcon="1" r:id="rId1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870754" y="1979385"/>
                        <a:ext cx="671041" cy="662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41093" y="816402"/>
            <a:ext cx="567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Operate the units for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hours at 50°C and 90% humidity.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0636" y="3274724"/>
            <a:ext cx="40164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24 hours, re-test at OBA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PASS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789455"/>
              </p:ext>
            </p:extLst>
          </p:nvPr>
        </p:nvGraphicFramePr>
        <p:xfrm>
          <a:off x="841097" y="3750085"/>
          <a:ext cx="5677322" cy="107838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11046">
                  <a:extLst>
                    <a:ext uri="{9D8B030D-6E8A-4147-A177-3AD203B41FA5}">
                      <a16:colId xmlns:a16="http://schemas.microsoft.com/office/drawing/2014/main" val="486963693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3579724686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144266473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3213759918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48080208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2686395488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533338762"/>
                    </a:ext>
                  </a:extLst>
                </a:gridCol>
              </a:tblGrid>
              <a:tr h="3940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#No.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#5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#16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253677"/>
                  </a:ext>
                </a:extLst>
              </a:tr>
              <a:tr h="68431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 normal</a:t>
                      </a:r>
                      <a:endParaRPr lang="en-US" sz="16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41042"/>
                  </a:ext>
                </a:extLst>
              </a:tr>
            </a:tbl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872475"/>
              </p:ext>
            </p:extLst>
          </p:nvPr>
        </p:nvGraphicFramePr>
        <p:xfrm>
          <a:off x="2471840" y="4270257"/>
          <a:ext cx="769539" cy="684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3" name="Document" showAsIcon="1" r:id="rId15" imgW="914400" imgH="771480" progId="Word.Document.8">
                  <p:embed/>
                </p:oleObj>
              </mc:Choice>
              <mc:Fallback>
                <p:oleObj name="Document" showAsIcon="1" r:id="rId15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471840" y="4270257"/>
                        <a:ext cx="769539" cy="684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329915"/>
              </p:ext>
            </p:extLst>
          </p:nvPr>
        </p:nvGraphicFramePr>
        <p:xfrm>
          <a:off x="4101215" y="4270257"/>
          <a:ext cx="769539" cy="684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4" name="Document" showAsIcon="1" r:id="rId17" imgW="914400" imgH="771480" progId="Word.Document.8">
                  <p:embed/>
                </p:oleObj>
              </mc:Choice>
              <mc:Fallback>
                <p:oleObj name="Document" showAsIcon="1" r:id="rId17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101215" y="4270257"/>
                        <a:ext cx="769539" cy="684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7582607"/>
              </p:ext>
            </p:extLst>
          </p:nvPr>
        </p:nvGraphicFramePr>
        <p:xfrm>
          <a:off x="1669166" y="4270257"/>
          <a:ext cx="769539" cy="684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5" name="Document" showAsIcon="1" r:id="rId19" imgW="914400" imgH="771480" progId="Word.Document.8">
                  <p:embed/>
                </p:oleObj>
              </mc:Choice>
              <mc:Fallback>
                <p:oleObj name="Document" showAsIcon="1" r:id="rId19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669166" y="4270257"/>
                        <a:ext cx="769539" cy="684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3705157"/>
              </p:ext>
            </p:extLst>
          </p:nvPr>
        </p:nvGraphicFramePr>
        <p:xfrm>
          <a:off x="3274514" y="4270257"/>
          <a:ext cx="769539" cy="684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6" name="Document" showAsIcon="1" r:id="rId21" imgW="914400" imgH="771480" progId="Word.Document.8">
                  <p:embed/>
                </p:oleObj>
              </mc:Choice>
              <mc:Fallback>
                <p:oleObj name="Document" showAsIcon="1" r:id="rId21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274514" y="4270257"/>
                        <a:ext cx="769539" cy="684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5439385"/>
              </p:ext>
            </p:extLst>
          </p:nvPr>
        </p:nvGraphicFramePr>
        <p:xfrm>
          <a:off x="4870754" y="4270257"/>
          <a:ext cx="769539" cy="684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7" name="Document" showAsIcon="1" r:id="rId23" imgW="914400" imgH="771480" progId="Word.Document.8">
                  <p:embed/>
                </p:oleObj>
              </mc:Choice>
              <mc:Fallback>
                <p:oleObj name="Document" showAsIcon="1" r:id="rId2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870754" y="4270257"/>
                        <a:ext cx="769539" cy="684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262698" y="3244890"/>
            <a:ext cx="1994874" cy="163316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684812" y="4937741"/>
            <a:ext cx="3150646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22.7°C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54.4%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humidity.</a:t>
            </a:r>
          </a:p>
        </p:txBody>
      </p:sp>
    </p:spTree>
    <p:extLst>
      <p:ext uri="{BB962C8B-B14F-4D97-AF65-F5344CB8AC3E}">
        <p14:creationId xmlns:p14="http://schemas.microsoft.com/office/powerpoint/2010/main" val="396983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8712129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Temperature &amp; humidity experiment - 2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3776" y="1076246"/>
            <a:ext cx="53517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24 hours, re-test at OBA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4pcs PASS, 1pc Fail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27E022-754C-4DD6-A62E-715F9DD740E1}"/>
              </a:ext>
            </a:extLst>
          </p:cNvPr>
          <p:cNvSpPr txBox="1"/>
          <p:nvPr/>
        </p:nvSpPr>
        <p:spPr>
          <a:xfrm>
            <a:off x="926445" y="5142019"/>
            <a:ext cx="1126555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  <a:defRPr/>
            </a:pP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Operate the units for 24 hours at -5°C and 0% humidity and store at room temperature for another 24 hours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 pc fail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(#22: 2C9811A62306 No boot)</a:t>
            </a:r>
            <a:endParaRPr lang="en-US" sz="16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19389" y="1152317"/>
            <a:ext cx="1496607" cy="13615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124255"/>
              </p:ext>
            </p:extLst>
          </p:nvPr>
        </p:nvGraphicFramePr>
        <p:xfrm>
          <a:off x="841093" y="1509334"/>
          <a:ext cx="6051500" cy="107838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4500">
                  <a:extLst>
                    <a:ext uri="{9D8B030D-6E8A-4147-A177-3AD203B41FA5}">
                      <a16:colId xmlns:a16="http://schemas.microsoft.com/office/drawing/2014/main" val="486963693"/>
                    </a:ext>
                  </a:extLst>
                </a:gridCol>
                <a:gridCol w="864500">
                  <a:extLst>
                    <a:ext uri="{9D8B030D-6E8A-4147-A177-3AD203B41FA5}">
                      <a16:colId xmlns:a16="http://schemas.microsoft.com/office/drawing/2014/main" val="3579724686"/>
                    </a:ext>
                  </a:extLst>
                </a:gridCol>
                <a:gridCol w="864500">
                  <a:extLst>
                    <a:ext uri="{9D8B030D-6E8A-4147-A177-3AD203B41FA5}">
                      <a16:colId xmlns:a16="http://schemas.microsoft.com/office/drawing/2014/main" val="144266473"/>
                    </a:ext>
                  </a:extLst>
                </a:gridCol>
                <a:gridCol w="864500">
                  <a:extLst>
                    <a:ext uri="{9D8B030D-6E8A-4147-A177-3AD203B41FA5}">
                      <a16:colId xmlns:a16="http://schemas.microsoft.com/office/drawing/2014/main" val="3213759918"/>
                    </a:ext>
                  </a:extLst>
                </a:gridCol>
                <a:gridCol w="864500">
                  <a:extLst>
                    <a:ext uri="{9D8B030D-6E8A-4147-A177-3AD203B41FA5}">
                      <a16:colId xmlns:a16="http://schemas.microsoft.com/office/drawing/2014/main" val="48080208"/>
                    </a:ext>
                  </a:extLst>
                </a:gridCol>
                <a:gridCol w="864500">
                  <a:extLst>
                    <a:ext uri="{9D8B030D-6E8A-4147-A177-3AD203B41FA5}">
                      <a16:colId xmlns:a16="http://schemas.microsoft.com/office/drawing/2014/main" val="2686395488"/>
                    </a:ext>
                  </a:extLst>
                </a:gridCol>
                <a:gridCol w="864500">
                  <a:extLst>
                    <a:ext uri="{9D8B030D-6E8A-4147-A177-3AD203B41FA5}">
                      <a16:colId xmlns:a16="http://schemas.microsoft.com/office/drawing/2014/main" val="2237787751"/>
                    </a:ext>
                  </a:extLst>
                </a:gridCol>
              </a:tblGrid>
              <a:tr h="3940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#No.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#5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#16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253677"/>
                  </a:ext>
                </a:extLst>
              </a:tr>
              <a:tr h="68431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pcs Pass normal, 1pc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Fail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4104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829396" y="2660498"/>
            <a:ext cx="2578719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-5°C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humidity.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093" y="2967611"/>
            <a:ext cx="73613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Store at room temperature for another 24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 (24°C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48.3% humidity) 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1093" y="816402"/>
            <a:ext cx="56324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Operate the units for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hours at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-5°C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humidity.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0636" y="3274724"/>
            <a:ext cx="40164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24 hours, re-test at OBA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PASS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622737"/>
              </p:ext>
            </p:extLst>
          </p:nvPr>
        </p:nvGraphicFramePr>
        <p:xfrm>
          <a:off x="841097" y="3762375"/>
          <a:ext cx="6051493" cy="106609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4499">
                  <a:extLst>
                    <a:ext uri="{9D8B030D-6E8A-4147-A177-3AD203B41FA5}">
                      <a16:colId xmlns:a16="http://schemas.microsoft.com/office/drawing/2014/main" val="486963693"/>
                    </a:ext>
                  </a:extLst>
                </a:gridCol>
                <a:gridCol w="864499">
                  <a:extLst>
                    <a:ext uri="{9D8B030D-6E8A-4147-A177-3AD203B41FA5}">
                      <a16:colId xmlns:a16="http://schemas.microsoft.com/office/drawing/2014/main" val="3579724686"/>
                    </a:ext>
                  </a:extLst>
                </a:gridCol>
                <a:gridCol w="864499">
                  <a:extLst>
                    <a:ext uri="{9D8B030D-6E8A-4147-A177-3AD203B41FA5}">
                      <a16:colId xmlns:a16="http://schemas.microsoft.com/office/drawing/2014/main" val="144266473"/>
                    </a:ext>
                  </a:extLst>
                </a:gridCol>
                <a:gridCol w="864499">
                  <a:extLst>
                    <a:ext uri="{9D8B030D-6E8A-4147-A177-3AD203B41FA5}">
                      <a16:colId xmlns:a16="http://schemas.microsoft.com/office/drawing/2014/main" val="3213759918"/>
                    </a:ext>
                  </a:extLst>
                </a:gridCol>
                <a:gridCol w="864499">
                  <a:extLst>
                    <a:ext uri="{9D8B030D-6E8A-4147-A177-3AD203B41FA5}">
                      <a16:colId xmlns:a16="http://schemas.microsoft.com/office/drawing/2014/main" val="48080208"/>
                    </a:ext>
                  </a:extLst>
                </a:gridCol>
                <a:gridCol w="864499">
                  <a:extLst>
                    <a:ext uri="{9D8B030D-6E8A-4147-A177-3AD203B41FA5}">
                      <a16:colId xmlns:a16="http://schemas.microsoft.com/office/drawing/2014/main" val="2686395488"/>
                    </a:ext>
                  </a:extLst>
                </a:gridCol>
                <a:gridCol w="864499">
                  <a:extLst>
                    <a:ext uri="{9D8B030D-6E8A-4147-A177-3AD203B41FA5}">
                      <a16:colId xmlns:a16="http://schemas.microsoft.com/office/drawing/2014/main" val="533338762"/>
                    </a:ext>
                  </a:extLst>
                </a:gridCol>
              </a:tblGrid>
              <a:tr h="38178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#No.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#5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#16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253677"/>
                  </a:ext>
                </a:extLst>
              </a:tr>
              <a:tr h="68431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fr-FR" sz="105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pcs</a:t>
                      </a:r>
                      <a:r>
                        <a:rPr lang="fr-FR" sz="105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5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r>
                        <a:rPr lang="fr-FR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normal, 1pc Fail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41042"/>
                  </a:ext>
                </a:extLst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7684812" y="4937741"/>
            <a:ext cx="3150646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24°C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48.3%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humidity.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32" y="894755"/>
            <a:ext cx="2859322" cy="16176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970" y="1214367"/>
            <a:ext cx="1355443" cy="1232285"/>
          </a:xfrm>
          <a:prstGeom prst="rect">
            <a:avLst/>
          </a:prstGeom>
        </p:spPr>
      </p:pic>
      <p:cxnSp>
        <p:nvCxnSpPr>
          <p:cNvPr id="10" name="Straight Arrow Connector 9"/>
          <p:cNvCxnSpPr>
            <a:stCxn id="7" idx="3"/>
          </p:cNvCxnSpPr>
          <p:nvPr/>
        </p:nvCxnSpPr>
        <p:spPr>
          <a:xfrm>
            <a:off x="8133705" y="1501328"/>
            <a:ext cx="2123867" cy="70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515241" y="1286582"/>
            <a:ext cx="618464" cy="4294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4" b="27408"/>
          <a:stretch/>
        </p:blipFill>
        <p:spPr>
          <a:xfrm>
            <a:off x="7684811" y="3306165"/>
            <a:ext cx="3150647" cy="1505542"/>
          </a:xfrm>
          <a:prstGeom prst="rect">
            <a:avLst/>
          </a:prstGeom>
        </p:spPr>
      </p:pic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312438"/>
              </p:ext>
            </p:extLst>
          </p:nvPr>
        </p:nvGraphicFramePr>
        <p:xfrm>
          <a:off x="1669166" y="200365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7" name="Document" showAsIcon="1" r:id="rId6" imgW="914400" imgH="771480" progId="Word.Document.8">
                  <p:embed/>
                </p:oleObj>
              </mc:Choice>
              <mc:Fallback>
                <p:oleObj name="Document" showAsIcon="1" r:id="rId6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69166" y="200365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999688"/>
              </p:ext>
            </p:extLst>
          </p:nvPr>
        </p:nvGraphicFramePr>
        <p:xfrm>
          <a:off x="2583566" y="200365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8" name="Document" showAsIcon="1" r:id="rId8" imgW="914400" imgH="771480" progId="Word.Document.8">
                  <p:embed/>
                </p:oleObj>
              </mc:Choice>
              <mc:Fallback>
                <p:oleObj name="Document" showAsIcon="1" r:id="rId8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583566" y="200365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7370318"/>
              </p:ext>
            </p:extLst>
          </p:nvPr>
        </p:nvGraphicFramePr>
        <p:xfrm>
          <a:off x="3420845" y="200365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9" name="Document" showAsIcon="1" r:id="rId10" imgW="914400" imgH="771480" progId="Word.Document.8">
                  <p:embed/>
                </p:oleObj>
              </mc:Choice>
              <mc:Fallback>
                <p:oleObj name="Document" showAsIcon="1" r:id="rId10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420845" y="200365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490775"/>
              </p:ext>
            </p:extLst>
          </p:nvPr>
        </p:nvGraphicFramePr>
        <p:xfrm>
          <a:off x="4292081" y="200364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0" name="Document" showAsIcon="1" r:id="rId12" imgW="914400" imgH="771480" progId="Word.Document.8">
                  <p:embed/>
                </p:oleObj>
              </mc:Choice>
              <mc:Fallback>
                <p:oleObj name="Document" showAsIcon="1" r:id="rId12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292081" y="200364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386101"/>
              </p:ext>
            </p:extLst>
          </p:nvPr>
        </p:nvGraphicFramePr>
        <p:xfrm>
          <a:off x="5150942" y="200364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1" name="Document" showAsIcon="1" r:id="rId14" imgW="914400" imgH="771480" progId="Word.Document.8">
                  <p:embed/>
                </p:oleObj>
              </mc:Choice>
              <mc:Fallback>
                <p:oleObj name="Document" showAsIcon="1" r:id="rId14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150942" y="200364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36"/>
          <p:cNvSpPr/>
          <p:nvPr/>
        </p:nvSpPr>
        <p:spPr>
          <a:xfrm>
            <a:off x="5194106" y="1468506"/>
            <a:ext cx="806490" cy="11855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374256" y="2607839"/>
            <a:ext cx="513282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7505675"/>
              </p:ext>
            </p:extLst>
          </p:nvPr>
        </p:nvGraphicFramePr>
        <p:xfrm>
          <a:off x="1687309" y="422526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2" name="Document" showAsIcon="1" r:id="rId16" imgW="914400" imgH="771480" progId="Word.Document.8">
                  <p:embed/>
                </p:oleObj>
              </mc:Choice>
              <mc:Fallback>
                <p:oleObj name="Document" showAsIcon="1" r:id="rId16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687309" y="422526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7886429"/>
              </p:ext>
            </p:extLst>
          </p:nvPr>
        </p:nvGraphicFramePr>
        <p:xfrm>
          <a:off x="2538491" y="422526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3" name="Document" showAsIcon="1" r:id="rId18" imgW="914400" imgH="771480" progId="Word.Document.8">
                  <p:embed/>
                </p:oleObj>
              </mc:Choice>
              <mc:Fallback>
                <p:oleObj name="Document" showAsIcon="1" r:id="rId18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538491" y="422526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042777"/>
              </p:ext>
            </p:extLst>
          </p:nvPr>
        </p:nvGraphicFramePr>
        <p:xfrm>
          <a:off x="3447856" y="422526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4" name="Document" showAsIcon="1" r:id="rId20" imgW="914400" imgH="771480" progId="Word.Document.8">
                  <p:embed/>
                </p:oleObj>
              </mc:Choice>
              <mc:Fallback>
                <p:oleObj name="Document" showAsIcon="1" r:id="rId20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447856" y="422526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3527236"/>
              </p:ext>
            </p:extLst>
          </p:nvPr>
        </p:nvGraphicFramePr>
        <p:xfrm>
          <a:off x="4271831" y="422526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5" name="Document" showAsIcon="1" r:id="rId22" imgW="914400" imgH="771480" progId="Word.Document.8">
                  <p:embed/>
                </p:oleObj>
              </mc:Choice>
              <mc:Fallback>
                <p:oleObj name="Document" showAsIcon="1" r:id="rId22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271831" y="422526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44"/>
          <p:cNvSpPr/>
          <p:nvPr/>
        </p:nvSpPr>
        <p:spPr>
          <a:xfrm>
            <a:off x="5186231" y="3686058"/>
            <a:ext cx="806490" cy="12516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5348609" y="4977764"/>
            <a:ext cx="513282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931552"/>
              </p:ext>
            </p:extLst>
          </p:nvPr>
        </p:nvGraphicFramePr>
        <p:xfrm>
          <a:off x="5157098" y="422119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6" name="Document" showAsIcon="1" r:id="rId24" imgW="914400" imgH="771480" progId="Word.Document.8">
                  <p:embed/>
                </p:oleObj>
              </mc:Choice>
              <mc:Fallback>
                <p:oleObj name="Document" showAsIcon="1" r:id="rId24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5157098" y="422119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977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2481" y="99546"/>
            <a:ext cx="8940974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2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#</a:t>
            </a:r>
            <a:r>
              <a:rPr lang="en-US" sz="32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22-2C9811A62306: </a:t>
            </a:r>
            <a:r>
              <a:rPr lang="en-US" sz="32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Can’t boot up analysis-1 </a:t>
            </a:r>
            <a:endParaRPr lang="en-US" sz="32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6529" y="2535360"/>
            <a:ext cx="51037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sz="1400" b="1" noProof="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mpedance &amp; Voltage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US" sz="1400" i="0" u="none" strike="noStrike" kern="1200" cap="none" spc="0" normalizeH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Power on and measure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14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369557"/>
              </p:ext>
            </p:extLst>
          </p:nvPr>
        </p:nvGraphicFramePr>
        <p:xfrm>
          <a:off x="5129721" y="2870165"/>
          <a:ext cx="6007103" cy="3187731"/>
        </p:xfrm>
        <a:graphic>
          <a:graphicData uri="http://schemas.openxmlformats.org/drawingml/2006/table">
            <a:tbl>
              <a:tblPr/>
              <a:tblGrid>
                <a:gridCol w="928456">
                  <a:extLst>
                    <a:ext uri="{9D8B030D-6E8A-4147-A177-3AD203B41FA5}">
                      <a16:colId xmlns:a16="http://schemas.microsoft.com/office/drawing/2014/main" val="1684811851"/>
                    </a:ext>
                  </a:extLst>
                </a:gridCol>
                <a:gridCol w="563585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1359348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646943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911698">
                  <a:extLst>
                    <a:ext uri="{9D8B030D-6E8A-4147-A177-3AD203B41FA5}">
                      <a16:colId xmlns:a16="http://schemas.microsoft.com/office/drawing/2014/main" val="2163605556"/>
                    </a:ext>
                  </a:extLst>
                </a:gridCol>
                <a:gridCol w="685375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911698">
                  <a:extLst>
                    <a:ext uri="{9D8B030D-6E8A-4147-A177-3AD203B41FA5}">
                      <a16:colId xmlns:a16="http://schemas.microsoft.com/office/drawing/2014/main" val="2357999287"/>
                    </a:ext>
                  </a:extLst>
                </a:gridCol>
              </a:tblGrid>
              <a:tr h="218341">
                <a:tc row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1805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746592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C305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4.965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3.603K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5.075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3.513K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C312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4.931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3.617K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5.075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3.504K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4.861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232.1K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235.5K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1.208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1.197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147.8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2.829K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3.257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2.814K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C322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eMMC_VDDQ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1.798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24.71K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1.795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24.06K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70.3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0.799</a:t>
                      </a:r>
                      <a:endParaRPr lang="en-US" sz="105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40.6</a:t>
                      </a:r>
                      <a:endParaRPr lang="en-US" sz="105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39.1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40.7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C1409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HDMI_PW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5.016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1.142M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5.106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1253M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C908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USB_5V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5.084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0.886M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5.103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0.996M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L801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ETH_DVDD10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1.752K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1.776K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C311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1.009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79.5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0.796</a:t>
                      </a:r>
                      <a:endParaRPr lang="en-US" sz="105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43.7</a:t>
                      </a:r>
                      <a:endParaRPr lang="en-US" sz="105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C335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2.856K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3.257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2.804K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56529" y="690477"/>
            <a:ext cx="362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VI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product 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No found abnormal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b="1" noProof="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Power on  Product can’t BOOT UP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398" y="1213697"/>
            <a:ext cx="3914239" cy="136431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6529" y="6092794"/>
            <a:ext cx="11581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sz="1400" dirty="0" err="1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impedence</a:t>
            </a:r>
            <a:r>
              <a:rPr lang="en-US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voltage</a:t>
            </a:r>
            <a:r>
              <a:rPr lang="en-US" sz="14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have pin: VDDCPU abnormal This issue </a:t>
            </a:r>
            <a:r>
              <a:rPr lang="en-US" sz="14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follow U1_S905X2_B </a:t>
            </a:r>
            <a:r>
              <a:rPr lang="en-US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</a:t>
            </a:r>
            <a:r>
              <a:rPr lang="pt-BR" sz="14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MPM:S905X2-B, P/N: 002.02753.005, </a:t>
            </a:r>
            <a:r>
              <a:rPr lang="pt-BR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DC: 20240325</a:t>
            </a:r>
            <a:r>
              <a:rPr lang="pt-BR" sz="14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pt-BR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pt-BR" sz="14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Vendor: </a:t>
            </a:r>
            <a:r>
              <a:rPr lang="pt-BR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AMLOGIC)</a:t>
            </a:r>
            <a:r>
              <a:rPr lang="en-US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Need 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baking</a:t>
            </a:r>
            <a:r>
              <a:rPr lang="en-US" sz="14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4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production 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45°C in 24 hour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6633029" y="1804628"/>
            <a:ext cx="578727" cy="20751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365148" y="1723718"/>
            <a:ext cx="18288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Boot up fail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b="53167"/>
          <a:stretch/>
        </p:blipFill>
        <p:spPr>
          <a:xfrm>
            <a:off x="590281" y="2843137"/>
            <a:ext cx="4267469" cy="157502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340202" y="3328253"/>
            <a:ext cx="644524" cy="16739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716216" y="3108267"/>
            <a:ext cx="536332" cy="256538"/>
          </a:xfrm>
          <a:prstGeom prst="ellipse">
            <a:avLst/>
          </a:prstGeom>
          <a:noFill/>
          <a:ln w="28575">
            <a:solidFill>
              <a:srgbClr val="56F43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/>
          <a:srcRect l="18368" r="26793" b="50108"/>
          <a:stretch/>
        </p:blipFill>
        <p:spPr>
          <a:xfrm>
            <a:off x="590281" y="4656260"/>
            <a:ext cx="4059277" cy="1293710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3639381" y="4648452"/>
            <a:ext cx="690002" cy="256538"/>
          </a:xfrm>
          <a:prstGeom prst="ellipse">
            <a:avLst/>
          </a:prstGeom>
          <a:noFill/>
          <a:ln w="28575">
            <a:solidFill>
              <a:srgbClr val="56F43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10540" y="2870165"/>
            <a:ext cx="4404360" cy="3098003"/>
          </a:xfrm>
          <a:prstGeom prst="rect">
            <a:avLst/>
          </a:prstGeom>
          <a:noFill/>
          <a:ln>
            <a:solidFill>
              <a:srgbClr val="56F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146473" y="3588543"/>
            <a:ext cx="285701" cy="50482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201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E236EC1-3B57-4E63-972F-7721906BA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62001"/>
              </p:ext>
            </p:extLst>
          </p:nvPr>
        </p:nvGraphicFramePr>
        <p:xfrm>
          <a:off x="181996" y="1198576"/>
          <a:ext cx="5193567" cy="1017198"/>
        </p:xfrm>
        <a:graphic>
          <a:graphicData uri="http://schemas.openxmlformats.org/drawingml/2006/table">
            <a:tbl>
              <a:tblPr firstRow="1" bandRow="1"/>
              <a:tblGrid>
                <a:gridCol w="663311">
                  <a:extLst>
                    <a:ext uri="{9D8B030D-6E8A-4147-A177-3AD203B41FA5}">
                      <a16:colId xmlns:a16="http://schemas.microsoft.com/office/drawing/2014/main" val="3825520888"/>
                    </a:ext>
                  </a:extLst>
                </a:gridCol>
                <a:gridCol w="1183018">
                  <a:extLst>
                    <a:ext uri="{9D8B030D-6E8A-4147-A177-3AD203B41FA5}">
                      <a16:colId xmlns:a16="http://schemas.microsoft.com/office/drawing/2014/main" val="2656917846"/>
                    </a:ext>
                  </a:extLst>
                </a:gridCol>
                <a:gridCol w="1673619">
                  <a:extLst>
                    <a:ext uri="{9D8B030D-6E8A-4147-A177-3AD203B41FA5}">
                      <a16:colId xmlns:a16="http://schemas.microsoft.com/office/drawing/2014/main" val="562159619"/>
                    </a:ext>
                  </a:extLst>
                </a:gridCol>
                <a:gridCol w="1673619">
                  <a:extLst>
                    <a:ext uri="{9D8B030D-6E8A-4147-A177-3AD203B41FA5}">
                      <a16:colId xmlns:a16="http://schemas.microsoft.com/office/drawing/2014/main" val="1263820938"/>
                    </a:ext>
                  </a:extLst>
                </a:gridCol>
              </a:tblGrid>
              <a:tr h="339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9468" marR="9468" marT="94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condition</a:t>
                      </a:r>
                    </a:p>
                  </a:txBody>
                  <a:tcPr marL="9468" marR="9468" marT="94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</a:p>
                  </a:txBody>
                  <a:tcPr marL="9468" marR="9468" marT="94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 Test</a:t>
                      </a:r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68" marR="9468" marT="94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2843"/>
                  </a:ext>
                </a:extLst>
              </a:tr>
              <a:tr h="6781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BAKING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68" marR="9468" marT="94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45°C/24h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468" marR="9468" marT="94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From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2025/01/03 16:30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 </a:t>
                      </a:r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2025/01/04 16:30 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468" marR="9468" marT="94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468" marR="9468" marT="94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469514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6B0329F-9F49-4CEE-923B-9E9FE1062E75}"/>
              </a:ext>
            </a:extLst>
          </p:cNvPr>
          <p:cNvSpPr txBox="1"/>
          <p:nvPr/>
        </p:nvSpPr>
        <p:spPr>
          <a:xfrm>
            <a:off x="113561" y="741482"/>
            <a:ext cx="4113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BAKING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45°C/24h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table below: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006547"/>
              </p:ext>
            </p:extLst>
          </p:nvPr>
        </p:nvGraphicFramePr>
        <p:xfrm>
          <a:off x="5704610" y="1219086"/>
          <a:ext cx="6007103" cy="2791221"/>
        </p:xfrm>
        <a:graphic>
          <a:graphicData uri="http://schemas.openxmlformats.org/drawingml/2006/table">
            <a:tbl>
              <a:tblPr/>
              <a:tblGrid>
                <a:gridCol w="928456">
                  <a:extLst>
                    <a:ext uri="{9D8B030D-6E8A-4147-A177-3AD203B41FA5}">
                      <a16:colId xmlns:a16="http://schemas.microsoft.com/office/drawing/2014/main" val="1684811851"/>
                    </a:ext>
                  </a:extLst>
                </a:gridCol>
                <a:gridCol w="563585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1359348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646943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911698">
                  <a:extLst>
                    <a:ext uri="{9D8B030D-6E8A-4147-A177-3AD203B41FA5}">
                      <a16:colId xmlns:a16="http://schemas.microsoft.com/office/drawing/2014/main" val="2163605556"/>
                    </a:ext>
                  </a:extLst>
                </a:gridCol>
                <a:gridCol w="685375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911698">
                  <a:extLst>
                    <a:ext uri="{9D8B030D-6E8A-4147-A177-3AD203B41FA5}">
                      <a16:colId xmlns:a16="http://schemas.microsoft.com/office/drawing/2014/main" val="2357999287"/>
                    </a:ext>
                  </a:extLst>
                </a:gridCol>
              </a:tblGrid>
              <a:tr h="191183">
                <a:tc row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158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7465921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C305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4.965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3.603K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5.056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3.545K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C312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4.931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3.617K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5.054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3.536K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4.861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232.1K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4.884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236.5K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1.208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1.211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146.5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2.829K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3.236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2.811K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C322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eMMC_VDDQ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1.798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24.71K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1.798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24.12K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79.3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39.1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C1409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HDMI_PW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5.016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1.142M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5.036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1.256M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C908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USB_5V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5.084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0.886M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5.098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0.985M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L801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ETH_DVDD10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1.752K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1.775K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C311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79.5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187841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C335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2.856K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3.259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2.812K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53167"/>
          <a:stretch/>
        </p:blipFill>
        <p:spPr>
          <a:xfrm>
            <a:off x="479445" y="2307796"/>
            <a:ext cx="4267469" cy="170981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38425" y="2851418"/>
            <a:ext cx="644524" cy="18172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05380" y="2572925"/>
            <a:ext cx="536332" cy="278493"/>
          </a:xfrm>
          <a:prstGeom prst="ellipse">
            <a:avLst/>
          </a:prstGeom>
          <a:noFill/>
          <a:ln w="28575">
            <a:solidFill>
              <a:srgbClr val="56F43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18368" r="26793" b="50108"/>
          <a:stretch/>
        </p:blipFill>
        <p:spPr>
          <a:xfrm>
            <a:off x="478086" y="4229393"/>
            <a:ext cx="4059277" cy="1404426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3528545" y="4226854"/>
            <a:ext cx="690002" cy="278493"/>
          </a:xfrm>
          <a:prstGeom prst="ellipse">
            <a:avLst/>
          </a:prstGeom>
          <a:noFill/>
          <a:ln w="28575">
            <a:solidFill>
              <a:srgbClr val="56F43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9704" y="2334824"/>
            <a:ext cx="4404360" cy="3363132"/>
          </a:xfrm>
          <a:prstGeom prst="rect">
            <a:avLst/>
          </a:prstGeom>
          <a:noFill/>
          <a:ln>
            <a:solidFill>
              <a:srgbClr val="56F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2765" y="4195478"/>
            <a:ext cx="2752702" cy="14722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9230260" y="3597181"/>
            <a:ext cx="1438340" cy="263493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098848" y="3105149"/>
            <a:ext cx="285701" cy="50482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ular Callout 17"/>
          <p:cNvSpPr/>
          <p:nvPr/>
        </p:nvSpPr>
        <p:spPr>
          <a:xfrm>
            <a:off x="8708162" y="4243238"/>
            <a:ext cx="672616" cy="181196"/>
          </a:xfrm>
          <a:prstGeom prst="wedgeRectCallout">
            <a:avLst>
              <a:gd name="adj1" fmla="val 60084"/>
              <a:gd name="adj2" fmla="val 19804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C311</a:t>
            </a: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ular Callout 18"/>
          <p:cNvSpPr/>
          <p:nvPr/>
        </p:nvSpPr>
        <p:spPr>
          <a:xfrm>
            <a:off x="5592765" y="4220218"/>
            <a:ext cx="672616" cy="181196"/>
          </a:xfrm>
          <a:prstGeom prst="wedgeRectCallout">
            <a:avLst>
              <a:gd name="adj1" fmla="val 60084"/>
              <a:gd name="adj2" fmla="val 19804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L301</a:t>
            </a: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8659009"/>
              </p:ext>
            </p:extLst>
          </p:nvPr>
        </p:nvGraphicFramePr>
        <p:xfrm>
          <a:off x="3715984" y="156278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Document" showAsIcon="1" r:id="rId7" imgW="914400" imgH="771480" progId="Word.Document.8">
                  <p:embed/>
                </p:oleObj>
              </mc:Choice>
              <mc:Fallback>
                <p:oleObj name="Document" showAsIcon="1" r:id="rId7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15984" y="156278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4670462" y="1689119"/>
            <a:ext cx="775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</a:t>
            </a:r>
            <a:endParaRPr lang="en-US" sz="1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4497033" y="1733654"/>
            <a:ext cx="266701" cy="186556"/>
          </a:xfrm>
          <a:prstGeom prst="rightArrow">
            <a:avLst/>
          </a:prstGeom>
          <a:ln>
            <a:solidFill>
              <a:srgbClr val="56F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A5427C-1A9F-47CB-959A-FC7BA2755226}"/>
              </a:ext>
            </a:extLst>
          </p:cNvPr>
          <p:cNvSpPr txBox="1"/>
          <p:nvPr/>
        </p:nvSpPr>
        <p:spPr>
          <a:xfrm>
            <a:off x="399704" y="5642175"/>
            <a:ext cx="1244445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30000"/>
              </a:lnSpc>
              <a:defRPr/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burning 45°C/24h, measure impedance of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L301-VDDCPU &amp; C311-VDDCPU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normally </a:t>
            </a:r>
          </a:p>
          <a:p>
            <a:pPr>
              <a:defRPr/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Suspect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U1_S905X2_B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MSD issue (Moisture sensitive device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2481" y="99546"/>
            <a:ext cx="8940974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2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#</a:t>
            </a:r>
            <a:r>
              <a:rPr lang="en-US" sz="32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22-2C9811A62306: </a:t>
            </a:r>
            <a:r>
              <a:rPr lang="en-US" sz="32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Can’t boot up analysis-2 </a:t>
            </a:r>
            <a:endParaRPr lang="en-US" sz="32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808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6B0329F-9F49-4CEE-923B-9E9FE1062E75}"/>
              </a:ext>
            </a:extLst>
          </p:cNvPr>
          <p:cNvSpPr txBox="1"/>
          <p:nvPr/>
        </p:nvSpPr>
        <p:spPr>
          <a:xfrm>
            <a:off x="90954" y="635077"/>
            <a:ext cx="12078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ORT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shock (15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cycle: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20°C in 30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70°C in 30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min)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measure U301 power block as below table: 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629313"/>
              </p:ext>
            </p:extLst>
          </p:nvPr>
        </p:nvGraphicFramePr>
        <p:xfrm>
          <a:off x="732481" y="1138493"/>
          <a:ext cx="10795387" cy="4380820"/>
        </p:xfrm>
        <a:graphic>
          <a:graphicData uri="http://schemas.openxmlformats.org/drawingml/2006/table">
            <a:tbl>
              <a:tblPr/>
              <a:tblGrid>
                <a:gridCol w="1279999">
                  <a:extLst>
                    <a:ext uri="{9D8B030D-6E8A-4147-A177-3AD203B41FA5}">
                      <a16:colId xmlns:a16="http://schemas.microsoft.com/office/drawing/2014/main" val="1684811851"/>
                    </a:ext>
                  </a:extLst>
                </a:gridCol>
                <a:gridCol w="776977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1874042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891897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1256898">
                  <a:extLst>
                    <a:ext uri="{9D8B030D-6E8A-4147-A177-3AD203B41FA5}">
                      <a16:colId xmlns:a16="http://schemas.microsoft.com/office/drawing/2014/main" val="2163605556"/>
                    </a:ext>
                  </a:extLst>
                </a:gridCol>
                <a:gridCol w="944880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1414535">
                  <a:extLst>
                    <a:ext uri="{9D8B030D-6E8A-4147-A177-3AD203B41FA5}">
                      <a16:colId xmlns:a16="http://schemas.microsoft.com/office/drawing/2014/main" val="2357999287"/>
                    </a:ext>
                  </a:extLst>
                </a:gridCol>
                <a:gridCol w="1099261">
                  <a:extLst>
                    <a:ext uri="{9D8B030D-6E8A-4147-A177-3AD203B41FA5}">
                      <a16:colId xmlns:a16="http://schemas.microsoft.com/office/drawing/2014/main" val="1333804892"/>
                    </a:ext>
                  </a:extLst>
                </a:gridCol>
                <a:gridCol w="1256898">
                  <a:extLst>
                    <a:ext uri="{9D8B030D-6E8A-4147-A177-3AD203B41FA5}">
                      <a16:colId xmlns:a16="http://schemas.microsoft.com/office/drawing/2014/main" val="3236996175"/>
                    </a:ext>
                  </a:extLst>
                </a:gridCol>
              </a:tblGrid>
              <a:tr h="273915">
                <a:tc row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Before ORT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</a:t>
                      </a:r>
                      <a:r>
                        <a:rPr lang="en-US" sz="9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ORT</a:t>
                      </a:r>
                      <a:endParaRPr lang="en-US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3391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7465921"/>
                  </a:ext>
                </a:extLst>
              </a:tr>
              <a:tr h="269127">
                <a:tc rowSpan="6"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6"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U301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VIN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5.041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2.361M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5.043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2.365M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5.043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2.365M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269127">
                <a:tc vMerge="1"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3.253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41.36K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3.255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41.38K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3.255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41.38K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269127">
                <a:tc vMerge="1"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1.007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55.2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1.007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55.2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269127">
                <a:tc vMerge="1"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FB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32.45K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32.47K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32.47K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269127">
                <a:tc vMerge="1"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GND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269127">
                <a:tc vMerge="1"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GC/PN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3.582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13.16M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3.584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13.18M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3.584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13.18M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269127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VDDCPU_SW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50000"/>
                        </a:lnSpc>
                      </a:pPr>
                      <a:r>
                        <a:rPr lang="en-US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79.2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1.007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269127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A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C301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3.451K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3.435K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3.449K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269127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C309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VDDCPU_FB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32.89K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kumimoji="0" 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0.745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32.86K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32.88K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269127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R305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VDDCPU_FB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32.83K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kumimoji="0" 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0.745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32.94K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32.99K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269127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R303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VDDCPU_FB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33.05K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kumimoji="0" 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0.746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33.08K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33.04K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269127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R301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VDDCPU_FB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33.09K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kumimoji="0" 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0.744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33.03K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33.06K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  <a:tr h="269127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R317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VDDCPU_EN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3.259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2.751K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3.261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2.746K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3.257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2.744K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6269397"/>
                  </a:ext>
                </a:extLst>
              </a:tr>
              <a:tr h="269127"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C303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VDDCPU_EN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3.254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28.38K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3.256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28.39K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3.255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fontAlgn="b">
                        <a:lnSpc>
                          <a:spcPct val="50000"/>
                        </a:lnSpc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28.35K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7933876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C0A5427C-1A9F-47CB-959A-FC7BA2755226}"/>
              </a:ext>
            </a:extLst>
          </p:cNvPr>
          <p:cNvSpPr txBox="1"/>
          <p:nvPr/>
        </p:nvSpPr>
        <p:spPr>
          <a:xfrm>
            <a:off x="132519" y="5519313"/>
            <a:ext cx="11699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Then test ORT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Voltage and impedance </a:t>
            </a:r>
            <a:r>
              <a:rPr lang="en-US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 abnormal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U301 power block not effected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moisture-contaminated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factory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 kept at tem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19-27°C &amp; Humidity: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31-59%R.H to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preserve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Moisture-contaminated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CAN NOT HAPPEN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at the factory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2481" y="99546"/>
            <a:ext cx="8558369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2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#</a:t>
            </a:r>
            <a:r>
              <a:rPr lang="en-US" sz="32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22-2C9811A62306</a:t>
            </a:r>
            <a:r>
              <a:rPr lang="en-US" sz="32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: test ORT and measure </a:t>
            </a:r>
            <a:endParaRPr lang="en-US" sz="32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538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93149" y="1893381"/>
            <a:ext cx="8017652" cy="2171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tabLst>
                <a:tab pos="0" algn="l"/>
              </a:tabLst>
            </a:pPr>
            <a:r>
              <a:rPr lang="en-US" sz="48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4: </a:t>
            </a:r>
            <a:r>
              <a:rPr lang="en-US" sz="4800" b="1" spc="-1" dirty="0" err="1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eMMC</a:t>
            </a:r>
            <a:r>
              <a:rPr lang="en-US" sz="48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 block fail analysis.</a:t>
            </a:r>
          </a:p>
        </p:txBody>
      </p:sp>
    </p:spTree>
    <p:extLst>
      <p:ext uri="{BB962C8B-B14F-4D97-AF65-F5344CB8AC3E}">
        <p14:creationId xmlns:p14="http://schemas.microsoft.com/office/powerpoint/2010/main" val="133025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505510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U303 burned analysis 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BC02CF-EBE0-4CE7-A4FA-E1C4D5DCED0B}"/>
              </a:ext>
            </a:extLst>
          </p:cNvPr>
          <p:cNvSpPr txBox="1"/>
          <p:nvPr/>
        </p:nvSpPr>
        <p:spPr>
          <a:xfrm>
            <a:off x="626283" y="794410"/>
            <a:ext cx="11078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 VI 25 Boards find out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pcs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burnt at </a:t>
            </a:r>
            <a:r>
              <a:rPr lang="en-US" b="1" dirty="0" err="1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eMMC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block,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as table below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387377"/>
              </p:ext>
            </p:extLst>
          </p:nvPr>
        </p:nvGraphicFramePr>
        <p:xfrm>
          <a:off x="762000" y="3519463"/>
          <a:ext cx="10942807" cy="1968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9813">
                  <a:extLst>
                    <a:ext uri="{9D8B030D-6E8A-4147-A177-3AD203B41FA5}">
                      <a16:colId xmlns:a16="http://schemas.microsoft.com/office/drawing/2014/main" val="4101390927"/>
                    </a:ext>
                  </a:extLst>
                </a:gridCol>
                <a:gridCol w="1078566">
                  <a:extLst>
                    <a:ext uri="{9D8B030D-6E8A-4147-A177-3AD203B41FA5}">
                      <a16:colId xmlns:a16="http://schemas.microsoft.com/office/drawing/2014/main" val="2877416684"/>
                    </a:ext>
                  </a:extLst>
                </a:gridCol>
                <a:gridCol w="768479">
                  <a:extLst>
                    <a:ext uri="{9D8B030D-6E8A-4147-A177-3AD203B41FA5}">
                      <a16:colId xmlns:a16="http://schemas.microsoft.com/office/drawing/2014/main" val="2741918438"/>
                    </a:ext>
                  </a:extLst>
                </a:gridCol>
                <a:gridCol w="1038120">
                  <a:extLst>
                    <a:ext uri="{9D8B030D-6E8A-4147-A177-3AD203B41FA5}">
                      <a16:colId xmlns:a16="http://schemas.microsoft.com/office/drawing/2014/main" val="720415858"/>
                    </a:ext>
                  </a:extLst>
                </a:gridCol>
                <a:gridCol w="3893955">
                  <a:extLst>
                    <a:ext uri="{9D8B030D-6E8A-4147-A177-3AD203B41FA5}">
                      <a16:colId xmlns:a16="http://schemas.microsoft.com/office/drawing/2014/main" val="3415809991"/>
                    </a:ext>
                  </a:extLst>
                </a:gridCol>
                <a:gridCol w="2253874">
                  <a:extLst>
                    <a:ext uri="{9D8B030D-6E8A-4147-A177-3AD203B41FA5}">
                      <a16:colId xmlns:a16="http://schemas.microsoft.com/office/drawing/2014/main" val="25168408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Serial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Number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Picture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084075"/>
                  </a:ext>
                </a:extLst>
              </a:tr>
              <a:tr h="16638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2149688001202404082178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2C9811A571C3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YZR0XSO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U303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sorting --&gt; Boot up fail, don't have HDMI signal output, no Ping</a:t>
                      </a:r>
                      <a:b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After open housing --&gt; Visual inspection find out U303  was burnt and burnt wire.</a:t>
                      </a:r>
                      <a:b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=&gt; Can't further analyze and repair.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198086"/>
                  </a:ext>
                </a:extLst>
              </a:tr>
            </a:tbl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774046" y="5435391"/>
            <a:ext cx="116528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0325">
              <a:lnSpc>
                <a:spcPct val="150000"/>
              </a:lnSpc>
            </a:pP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With product was burned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Can’t FA and repair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scrap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4376" y="3836257"/>
            <a:ext cx="2250432" cy="16518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4378" y="1363098"/>
            <a:ext cx="6021523" cy="195701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860938" y="1307988"/>
            <a:ext cx="6241219" cy="2067229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987357" y="1943146"/>
            <a:ext cx="1177055" cy="7429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ular Callout 11"/>
          <p:cNvSpPr/>
          <p:nvPr/>
        </p:nvSpPr>
        <p:spPr>
          <a:xfrm>
            <a:off x="6390843" y="1617463"/>
            <a:ext cx="518680" cy="325683"/>
          </a:xfrm>
          <a:prstGeom prst="wedgeRectCallout">
            <a:avLst>
              <a:gd name="adj1" fmla="val -118424"/>
              <a:gd name="adj2" fmla="val 4742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U303</a:t>
            </a:r>
            <a:endParaRPr lang="en-US" sz="800" b="1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708467" y="1706698"/>
            <a:ext cx="873708" cy="492300"/>
          </a:xfrm>
          <a:prstGeom prst="ellipse">
            <a:avLst/>
          </a:prstGeom>
          <a:noFill/>
          <a:ln w="285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3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360" y="978225"/>
            <a:ext cx="1231669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Ethernet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fail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 U801_RTL8211F-CG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burnt </a:t>
            </a:r>
          </a:p>
          <a:p>
            <a:pPr marL="285750">
              <a:lnSpc>
                <a:spcPct val="150000"/>
              </a:lnSpc>
            </a:pP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-- R825,R826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burnt</a:t>
            </a:r>
          </a:p>
          <a:p>
            <a:pPr marL="285750">
              <a:lnSpc>
                <a:spcPct val="150000"/>
              </a:lnSpc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--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REG_OUT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short 0 ohm follow 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U801_RTL8211F-CG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(MPM: RTL8211F-CG,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P/N</a:t>
            </a:r>
          </a:p>
          <a:p>
            <a:pPr marL="285750">
              <a:lnSpc>
                <a:spcPct val="150000"/>
              </a:lnSpc>
            </a:pP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                               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002.02152.005, DC:DN52; O07; O04; O08,  Vendor: REALTEK) material issue</a:t>
            </a:r>
            <a:endParaRPr lang="en-US" sz="2000" dirty="0" smtClean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block fail  --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P3V3 short 0 ohm follow 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U1_S905X2_B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(MPM:S905X2-B, P/N: 002.02753.005, DC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20240408, 20231224, 20231224, D20240122, D20240122, Vendor: AMLOGIC) material issue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boot --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the units were moisture-contaminated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eMMC block fail -- U303 was burt </a:t>
            </a:r>
            <a:r>
              <a:rPr lang="pt-BR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scrap  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All issue above can cover </a:t>
            </a:r>
            <a:r>
              <a:rPr lang="pt-BR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100% at FATP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6733903" y="1589250"/>
            <a:ext cx="229754" cy="699593"/>
          </a:xfrm>
          <a:prstGeom prst="rightBrace">
            <a:avLst/>
          </a:prstGeom>
          <a:ln w="19050">
            <a:solidFill>
              <a:srgbClr val="002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F7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45597" y="1754380"/>
            <a:ext cx="191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Suspect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scrap</a:t>
            </a:r>
          </a:p>
        </p:txBody>
      </p:sp>
    </p:spTree>
    <p:extLst>
      <p:ext uri="{BB962C8B-B14F-4D97-AF65-F5344CB8AC3E}">
        <p14:creationId xmlns:p14="http://schemas.microsoft.com/office/powerpoint/2010/main" val="99994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900" y="608766"/>
            <a:ext cx="1231669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Action:</a:t>
            </a:r>
            <a:endParaRPr lang="en-US" sz="20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Ethernet block fail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NG #3,#12,#15,#18,#25: U801_RTL8211F-CG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burnt </a:t>
            </a:r>
          </a:p>
          <a:p>
            <a:pPr marL="285750">
              <a:lnSpc>
                <a:spcPct val="150000"/>
              </a:lnSpc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--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#11,#14,#21: R825,R826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burnt</a:t>
            </a:r>
          </a:p>
          <a:p>
            <a:pPr marL="285750">
              <a:lnSpc>
                <a:spcPct val="150000"/>
              </a:lnSpc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-- NG #9,23,24,26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REG_OUT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short 0 ohm follow </a:t>
            </a:r>
            <a:r>
              <a:rPr lang="pt-BR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U801_RTL8211F-CG.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Vender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</a:t>
            </a:r>
          </a:p>
          <a:p>
            <a:pPr marL="285750">
              <a:lnSpc>
                <a:spcPct val="150000"/>
              </a:lnSpc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FA for this component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suspect ESD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SQE can co-work with vendor</a:t>
            </a:r>
          </a:p>
          <a:p>
            <a:pPr marL="285750">
              <a:lnSpc>
                <a:spcPct val="150000"/>
              </a:lnSpc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AMLOGIC analysis material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fail. Owner: </a:t>
            </a:r>
            <a:r>
              <a:rPr lang="en-US" sz="2000" dirty="0" err="1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SQE.Gavin</a:t>
            </a:r>
            <a:endParaRPr lang="en-US" sz="20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block fail 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#4,7,8,10,19,20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P3V3 short 0 ohm follow </a:t>
            </a:r>
            <a:r>
              <a:rPr lang="pt-BR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U1_S905X2_B.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Vender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 FA for this component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suspect ESD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SQE can co-work with vendor AMLOGIC analysis material fail. Owner: </a:t>
            </a:r>
            <a:r>
              <a:rPr lang="en-US" sz="2000" dirty="0" err="1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SQE.Gavin</a:t>
            </a:r>
            <a:endParaRPr lang="en-US" sz="20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track factory environment (Tem: 19-27°C &amp; Humidity: 31-59%R.H) to preserve material.</a:t>
            </a:r>
            <a:endParaRPr lang="pt-BR" sz="2000" dirty="0" smtClean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eMMC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block fail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– NG #17: U303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was burt 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scrap 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7443470"/>
              </p:ext>
            </p:extLst>
          </p:nvPr>
        </p:nvGraphicFramePr>
        <p:xfrm>
          <a:off x="6954795" y="2716704"/>
          <a:ext cx="11144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2" name="Packager Shell Object" showAsIcon="1" r:id="rId3" imgW="1114516" imgH="514290" progId="Package">
                  <p:embed/>
                </p:oleObj>
              </mc:Choice>
              <mc:Fallback>
                <p:oleObj name="Packager Shell Object" showAsIcon="1" r:id="rId3" imgW="1114516" imgH="514290" progId="Package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54795" y="2716704"/>
                        <a:ext cx="1114425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460289"/>
              </p:ext>
            </p:extLst>
          </p:nvPr>
        </p:nvGraphicFramePr>
        <p:xfrm>
          <a:off x="3733983" y="4089986"/>
          <a:ext cx="11144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3" name="Packager Shell Object" showAsIcon="1" r:id="rId5" imgW="1114516" imgH="514290" progId="Package">
                  <p:embed/>
                </p:oleObj>
              </mc:Choice>
              <mc:Fallback>
                <p:oleObj name="Packager Shell Object" showAsIcon="1" r:id="rId5" imgW="1114516" imgH="514290" progId="Package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33983" y="4089986"/>
                        <a:ext cx="1114425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ight Brace 7"/>
          <p:cNvSpPr/>
          <p:nvPr/>
        </p:nvSpPr>
        <p:spPr>
          <a:xfrm>
            <a:off x="9347198" y="1382366"/>
            <a:ext cx="419101" cy="736600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880600" y="1566000"/>
            <a:ext cx="163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Suspect scrap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30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15324</TotalTime>
  <Words>4124</Words>
  <Application>Microsoft Office PowerPoint</Application>
  <PresentationFormat>Widescreen</PresentationFormat>
  <Paragraphs>1938</Paragraphs>
  <Slides>28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43" baseType="lpstr">
      <vt:lpstr>等线</vt:lpstr>
      <vt:lpstr>Microsoft JhengHei</vt:lpstr>
      <vt:lpstr>Microsoft JhengHei</vt:lpstr>
      <vt:lpstr>Microsoft YaHei</vt:lpstr>
      <vt:lpstr>新細明體</vt:lpstr>
      <vt:lpstr>SimSun</vt:lpstr>
      <vt:lpstr>Arial</vt:lpstr>
      <vt:lpstr>Calibri</vt:lpstr>
      <vt:lpstr>Calibri Light</vt:lpstr>
      <vt:lpstr>Cambria Math</vt:lpstr>
      <vt:lpstr>Wingdings</vt:lpstr>
      <vt:lpstr>Office Theme</vt:lpstr>
      <vt:lpstr>Worksheet</vt:lpstr>
      <vt:lpstr>Document</vt:lpstr>
      <vt:lpstr>Packager Shell Object</vt:lpstr>
      <vt:lpstr>BFX AT-100 RMA 25PCS RMA &amp; 1PCS DOA FA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T99X171.00 RMA 26PCS FA REPORT</dc:title>
  <dc:creator>吳輝午</dc:creator>
  <cp:lastModifiedBy>阮氏姮</cp:lastModifiedBy>
  <cp:revision>344</cp:revision>
  <dcterms:created xsi:type="dcterms:W3CDTF">2024-11-22T01:26:06Z</dcterms:created>
  <dcterms:modified xsi:type="dcterms:W3CDTF">2025-01-21T08:58:39Z</dcterms:modified>
</cp:coreProperties>
</file>